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8" r:id="rId2"/>
    <p:sldMasterId id="2147483688" r:id="rId3"/>
  </p:sldMasterIdLst>
  <p:notesMasterIdLst>
    <p:notesMasterId r:id="rId45"/>
  </p:notesMasterIdLst>
  <p:sldIdLst>
    <p:sldId id="271" r:id="rId4"/>
    <p:sldId id="376" r:id="rId5"/>
    <p:sldId id="313" r:id="rId6"/>
    <p:sldId id="316" r:id="rId7"/>
    <p:sldId id="318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15" r:id="rId16"/>
    <p:sldId id="346" r:id="rId17"/>
    <p:sldId id="348" r:id="rId18"/>
    <p:sldId id="347" r:id="rId19"/>
    <p:sldId id="350" r:id="rId20"/>
    <p:sldId id="298" r:id="rId21"/>
    <p:sldId id="352" r:id="rId22"/>
    <p:sldId id="354" r:id="rId23"/>
    <p:sldId id="355" r:id="rId24"/>
    <p:sldId id="358" r:id="rId25"/>
    <p:sldId id="357" r:id="rId26"/>
    <p:sldId id="307" r:id="rId27"/>
    <p:sldId id="337" r:id="rId28"/>
    <p:sldId id="309" r:id="rId29"/>
    <p:sldId id="312" r:id="rId30"/>
    <p:sldId id="310" r:id="rId31"/>
    <p:sldId id="311" r:id="rId32"/>
    <p:sldId id="374" r:id="rId33"/>
    <p:sldId id="353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70" r:id="rId42"/>
    <p:sldId id="327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99FF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2" autoAdjust="0"/>
    <p:restoredTop sz="95473" autoAdjust="0"/>
  </p:normalViewPr>
  <p:slideViewPr>
    <p:cSldViewPr snapToGrid="0">
      <p:cViewPr varScale="1">
        <p:scale>
          <a:sx n="64" d="100"/>
          <a:sy n="64" d="100"/>
        </p:scale>
        <p:origin x="8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6D601-E0AC-4E59-8B09-CB9901341031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CDCE21-C47B-412D-8CB3-E530D7F55FAD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6642D31F-7C43-4D5E-8BEE-0F9250590B61}" type="parTrans" cxnId="{DCA4AB26-67B6-4EEE-AD2E-5F346DDB045C}">
      <dgm:prSet/>
      <dgm:spPr/>
      <dgm:t>
        <a:bodyPr/>
        <a:lstStyle/>
        <a:p>
          <a:endParaRPr lang="en-US"/>
        </a:p>
      </dgm:t>
    </dgm:pt>
    <dgm:pt modelId="{0FD87910-1FC6-4AA3-A780-8C2B0A538D7E}" type="sibTrans" cxnId="{DCA4AB26-67B6-4EEE-AD2E-5F346DDB045C}">
      <dgm:prSet/>
      <dgm:spPr/>
      <dgm:t>
        <a:bodyPr/>
        <a:lstStyle/>
        <a:p>
          <a:endParaRPr lang="en-US"/>
        </a:p>
      </dgm:t>
    </dgm:pt>
    <dgm:pt modelId="{D91BD18B-89DD-40BF-99D2-2E92289A949A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943D467-D910-47AF-A487-8622BCBEB12C}" type="parTrans" cxnId="{E84616C6-53FA-43EA-ABFC-EE229264B93F}">
      <dgm:prSet/>
      <dgm:spPr/>
      <dgm:t>
        <a:bodyPr/>
        <a:lstStyle/>
        <a:p>
          <a:endParaRPr lang="en-US"/>
        </a:p>
      </dgm:t>
    </dgm:pt>
    <dgm:pt modelId="{A68C9F55-26AD-449D-ABEC-8C9598B00A50}" type="sibTrans" cxnId="{E84616C6-53FA-43EA-ABFC-EE229264B93F}">
      <dgm:prSet/>
      <dgm:spPr/>
      <dgm:t>
        <a:bodyPr/>
        <a:lstStyle/>
        <a:p>
          <a:endParaRPr lang="en-US"/>
        </a:p>
      </dgm:t>
    </dgm:pt>
    <dgm:pt modelId="{6BC19A11-CBE3-41CA-AC47-E71A67163EB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64353FEF-A18E-4C8D-88D0-AFBBBA9B1562}" type="parTrans" cxnId="{CA2D5796-BE38-4F25-8BF5-114BB19EDA4D}">
      <dgm:prSet/>
      <dgm:spPr/>
      <dgm:t>
        <a:bodyPr/>
        <a:lstStyle/>
        <a:p>
          <a:endParaRPr lang="en-US"/>
        </a:p>
      </dgm:t>
    </dgm:pt>
    <dgm:pt modelId="{0B1A54C0-4BA0-4D75-99EE-3DAA91D337BF}" type="sibTrans" cxnId="{CA2D5796-BE38-4F25-8BF5-114BB19EDA4D}">
      <dgm:prSet/>
      <dgm:spPr/>
      <dgm:t>
        <a:bodyPr/>
        <a:lstStyle/>
        <a:p>
          <a:endParaRPr lang="en-US"/>
        </a:p>
      </dgm:t>
    </dgm:pt>
    <dgm:pt modelId="{D068A5FF-711A-4AA0-8794-F36D6E2456A5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16887799-7565-4500-A239-DD923B8189B9}" type="parTrans" cxnId="{CF989651-27E5-485F-AB2C-95FF5C4B0D82}">
      <dgm:prSet/>
      <dgm:spPr/>
      <dgm:t>
        <a:bodyPr/>
        <a:lstStyle/>
        <a:p>
          <a:endParaRPr lang="en-US"/>
        </a:p>
      </dgm:t>
    </dgm:pt>
    <dgm:pt modelId="{08ACC642-93DF-4AEA-B1EA-FAA76748A25A}" type="sibTrans" cxnId="{CF989651-27E5-485F-AB2C-95FF5C4B0D82}">
      <dgm:prSet/>
      <dgm:spPr/>
      <dgm:t>
        <a:bodyPr/>
        <a:lstStyle/>
        <a:p>
          <a:endParaRPr lang="en-US"/>
        </a:p>
      </dgm:t>
    </dgm:pt>
    <dgm:pt modelId="{EFBEF860-9CBC-4C95-BD83-AA833829A759}" type="pres">
      <dgm:prSet presAssocID="{2FB6D601-E0AC-4E59-8B09-CB9901341031}" presName="cycle" presStyleCnt="0">
        <dgm:presLayoutVars>
          <dgm:dir/>
          <dgm:resizeHandles val="exact"/>
        </dgm:presLayoutVars>
      </dgm:prSet>
      <dgm:spPr/>
    </dgm:pt>
    <dgm:pt modelId="{AE786552-6DD9-457C-A2C0-3E9E3DE193EA}" type="pres">
      <dgm:prSet presAssocID="{61CDCE21-C47B-412D-8CB3-E530D7F55FAD}" presName="node" presStyleLbl="node1" presStyleIdx="0" presStyleCnt="4">
        <dgm:presLayoutVars>
          <dgm:bulletEnabled val="1"/>
        </dgm:presLayoutVars>
      </dgm:prSet>
      <dgm:spPr/>
    </dgm:pt>
    <dgm:pt modelId="{3D124C91-FA54-4BFC-A1BD-AA51073D2057}" type="pres">
      <dgm:prSet presAssocID="{0FD87910-1FC6-4AA3-A780-8C2B0A538D7E}" presName="sibTrans" presStyleLbl="sibTrans2D1" presStyleIdx="0" presStyleCnt="4"/>
      <dgm:spPr/>
    </dgm:pt>
    <dgm:pt modelId="{4DBBC848-4A58-45D5-A4C0-07AABCC40A3D}" type="pres">
      <dgm:prSet presAssocID="{0FD87910-1FC6-4AA3-A780-8C2B0A538D7E}" presName="connectorText" presStyleLbl="sibTrans2D1" presStyleIdx="0" presStyleCnt="4"/>
      <dgm:spPr/>
    </dgm:pt>
    <dgm:pt modelId="{344BAD36-7581-4765-8A4A-AE66D47D3C69}" type="pres">
      <dgm:prSet presAssocID="{D91BD18B-89DD-40BF-99D2-2E92289A949A}" presName="node" presStyleLbl="node1" presStyleIdx="1" presStyleCnt="4">
        <dgm:presLayoutVars>
          <dgm:bulletEnabled val="1"/>
        </dgm:presLayoutVars>
      </dgm:prSet>
      <dgm:spPr/>
    </dgm:pt>
    <dgm:pt modelId="{A7C54FDC-3E58-4F61-AFC2-6D50DCC32CF4}" type="pres">
      <dgm:prSet presAssocID="{A68C9F55-26AD-449D-ABEC-8C9598B00A50}" presName="sibTrans" presStyleLbl="sibTrans2D1" presStyleIdx="1" presStyleCnt="4"/>
      <dgm:spPr/>
    </dgm:pt>
    <dgm:pt modelId="{CD121B87-A170-478A-BF37-59FD28788B0F}" type="pres">
      <dgm:prSet presAssocID="{A68C9F55-26AD-449D-ABEC-8C9598B00A50}" presName="connectorText" presStyleLbl="sibTrans2D1" presStyleIdx="1" presStyleCnt="4"/>
      <dgm:spPr/>
    </dgm:pt>
    <dgm:pt modelId="{B41C509D-95C0-446D-9AFF-77A59243C083}" type="pres">
      <dgm:prSet presAssocID="{6BC19A11-CBE3-41CA-AC47-E71A67163EB7}" presName="node" presStyleLbl="node1" presStyleIdx="2" presStyleCnt="4">
        <dgm:presLayoutVars>
          <dgm:bulletEnabled val="1"/>
        </dgm:presLayoutVars>
      </dgm:prSet>
      <dgm:spPr/>
    </dgm:pt>
    <dgm:pt modelId="{65867D32-59C0-47F4-90B2-89EAD15E60A4}" type="pres">
      <dgm:prSet presAssocID="{0B1A54C0-4BA0-4D75-99EE-3DAA91D337BF}" presName="sibTrans" presStyleLbl="sibTrans2D1" presStyleIdx="2" presStyleCnt="4"/>
      <dgm:spPr/>
    </dgm:pt>
    <dgm:pt modelId="{4826335E-0549-4D39-BDE2-9C043602AC47}" type="pres">
      <dgm:prSet presAssocID="{0B1A54C0-4BA0-4D75-99EE-3DAA91D337BF}" presName="connectorText" presStyleLbl="sibTrans2D1" presStyleIdx="2" presStyleCnt="4"/>
      <dgm:spPr/>
    </dgm:pt>
    <dgm:pt modelId="{317A3C28-A26D-4D98-BE24-10281FCAF043}" type="pres">
      <dgm:prSet presAssocID="{D068A5FF-711A-4AA0-8794-F36D6E2456A5}" presName="node" presStyleLbl="node1" presStyleIdx="3" presStyleCnt="4" custRadScaleRad="100030" custRadScaleInc="3135">
        <dgm:presLayoutVars>
          <dgm:bulletEnabled val="1"/>
        </dgm:presLayoutVars>
      </dgm:prSet>
      <dgm:spPr/>
    </dgm:pt>
    <dgm:pt modelId="{9752A7D6-75E4-42AC-887B-E09F42564024}" type="pres">
      <dgm:prSet presAssocID="{08ACC642-93DF-4AEA-B1EA-FAA76748A25A}" presName="sibTrans" presStyleLbl="sibTrans2D1" presStyleIdx="3" presStyleCnt="4"/>
      <dgm:spPr/>
    </dgm:pt>
    <dgm:pt modelId="{C366DFD3-129D-48D2-BFF6-9C808663FE13}" type="pres">
      <dgm:prSet presAssocID="{08ACC642-93DF-4AEA-B1EA-FAA76748A25A}" presName="connectorText" presStyleLbl="sibTrans2D1" presStyleIdx="3" presStyleCnt="4"/>
      <dgm:spPr/>
    </dgm:pt>
  </dgm:ptLst>
  <dgm:cxnLst>
    <dgm:cxn modelId="{5682E206-3063-4F01-AA10-D76A38A96F2A}" type="presOf" srcId="{A68C9F55-26AD-449D-ABEC-8C9598B00A50}" destId="{A7C54FDC-3E58-4F61-AFC2-6D50DCC32CF4}" srcOrd="0" destOrd="0" presId="urn:microsoft.com/office/officeart/2005/8/layout/cycle2"/>
    <dgm:cxn modelId="{DCA4AB26-67B6-4EEE-AD2E-5F346DDB045C}" srcId="{2FB6D601-E0AC-4E59-8B09-CB9901341031}" destId="{61CDCE21-C47B-412D-8CB3-E530D7F55FAD}" srcOrd="0" destOrd="0" parTransId="{6642D31F-7C43-4D5E-8BEE-0F9250590B61}" sibTransId="{0FD87910-1FC6-4AA3-A780-8C2B0A538D7E}"/>
    <dgm:cxn modelId="{A4CCDA2C-EC3A-49EB-9B7E-2FF00F6A6A7A}" type="presOf" srcId="{6BC19A11-CBE3-41CA-AC47-E71A67163EB7}" destId="{B41C509D-95C0-446D-9AFF-77A59243C083}" srcOrd="0" destOrd="0" presId="urn:microsoft.com/office/officeart/2005/8/layout/cycle2"/>
    <dgm:cxn modelId="{0E1E232E-6DC1-43BF-B70B-491DF21091D7}" type="presOf" srcId="{2FB6D601-E0AC-4E59-8B09-CB9901341031}" destId="{EFBEF860-9CBC-4C95-BD83-AA833829A759}" srcOrd="0" destOrd="0" presId="urn:microsoft.com/office/officeart/2005/8/layout/cycle2"/>
    <dgm:cxn modelId="{A06DBB3F-D641-409B-B44F-F7CA3EBBDD05}" type="presOf" srcId="{61CDCE21-C47B-412D-8CB3-E530D7F55FAD}" destId="{AE786552-6DD9-457C-A2C0-3E9E3DE193EA}" srcOrd="0" destOrd="0" presId="urn:microsoft.com/office/officeart/2005/8/layout/cycle2"/>
    <dgm:cxn modelId="{E53E3D44-377C-4EF3-8349-3D552E98E2F8}" type="presOf" srcId="{A68C9F55-26AD-449D-ABEC-8C9598B00A50}" destId="{CD121B87-A170-478A-BF37-59FD28788B0F}" srcOrd="1" destOrd="0" presId="urn:microsoft.com/office/officeart/2005/8/layout/cycle2"/>
    <dgm:cxn modelId="{9C3DA269-E8C2-4523-BBFF-9CDCA1C44680}" type="presOf" srcId="{0B1A54C0-4BA0-4D75-99EE-3DAA91D337BF}" destId="{65867D32-59C0-47F4-90B2-89EAD15E60A4}" srcOrd="0" destOrd="0" presId="urn:microsoft.com/office/officeart/2005/8/layout/cycle2"/>
    <dgm:cxn modelId="{704B2A4C-FA1E-4306-B742-1CD9845809D8}" type="presOf" srcId="{08ACC642-93DF-4AEA-B1EA-FAA76748A25A}" destId="{C366DFD3-129D-48D2-BFF6-9C808663FE13}" srcOrd="1" destOrd="0" presId="urn:microsoft.com/office/officeart/2005/8/layout/cycle2"/>
    <dgm:cxn modelId="{19F40670-AA67-46F5-9355-227444B2DF5A}" type="presOf" srcId="{D91BD18B-89DD-40BF-99D2-2E92289A949A}" destId="{344BAD36-7581-4765-8A4A-AE66D47D3C69}" srcOrd="0" destOrd="0" presId="urn:microsoft.com/office/officeart/2005/8/layout/cycle2"/>
    <dgm:cxn modelId="{CF989651-27E5-485F-AB2C-95FF5C4B0D82}" srcId="{2FB6D601-E0AC-4E59-8B09-CB9901341031}" destId="{D068A5FF-711A-4AA0-8794-F36D6E2456A5}" srcOrd="3" destOrd="0" parTransId="{16887799-7565-4500-A239-DD923B8189B9}" sibTransId="{08ACC642-93DF-4AEA-B1EA-FAA76748A25A}"/>
    <dgm:cxn modelId="{B0AFFD52-ED45-49FB-945B-4888C8CFC461}" type="presOf" srcId="{0FD87910-1FC6-4AA3-A780-8C2B0A538D7E}" destId="{3D124C91-FA54-4BFC-A1BD-AA51073D2057}" srcOrd="0" destOrd="0" presId="urn:microsoft.com/office/officeart/2005/8/layout/cycle2"/>
    <dgm:cxn modelId="{B9EFE083-7287-4A5D-B98B-A7D0F175A3AA}" type="presOf" srcId="{D068A5FF-711A-4AA0-8794-F36D6E2456A5}" destId="{317A3C28-A26D-4D98-BE24-10281FCAF043}" srcOrd="0" destOrd="0" presId="urn:microsoft.com/office/officeart/2005/8/layout/cycle2"/>
    <dgm:cxn modelId="{CA2D5796-BE38-4F25-8BF5-114BB19EDA4D}" srcId="{2FB6D601-E0AC-4E59-8B09-CB9901341031}" destId="{6BC19A11-CBE3-41CA-AC47-E71A67163EB7}" srcOrd="2" destOrd="0" parTransId="{64353FEF-A18E-4C8D-88D0-AFBBBA9B1562}" sibTransId="{0B1A54C0-4BA0-4D75-99EE-3DAA91D337BF}"/>
    <dgm:cxn modelId="{839A9399-0B9E-47E4-B274-8A1714E92964}" type="presOf" srcId="{0B1A54C0-4BA0-4D75-99EE-3DAA91D337BF}" destId="{4826335E-0549-4D39-BDE2-9C043602AC47}" srcOrd="1" destOrd="0" presId="urn:microsoft.com/office/officeart/2005/8/layout/cycle2"/>
    <dgm:cxn modelId="{90B778AD-9541-42AD-A1A2-3BF67BC8BE8A}" type="presOf" srcId="{08ACC642-93DF-4AEA-B1EA-FAA76748A25A}" destId="{9752A7D6-75E4-42AC-887B-E09F42564024}" srcOrd="0" destOrd="0" presId="urn:microsoft.com/office/officeart/2005/8/layout/cycle2"/>
    <dgm:cxn modelId="{3E4E6AAE-2E97-4C88-BA37-E09A74EC7EAD}" type="presOf" srcId="{0FD87910-1FC6-4AA3-A780-8C2B0A538D7E}" destId="{4DBBC848-4A58-45D5-A4C0-07AABCC40A3D}" srcOrd="1" destOrd="0" presId="urn:microsoft.com/office/officeart/2005/8/layout/cycle2"/>
    <dgm:cxn modelId="{E84616C6-53FA-43EA-ABFC-EE229264B93F}" srcId="{2FB6D601-E0AC-4E59-8B09-CB9901341031}" destId="{D91BD18B-89DD-40BF-99D2-2E92289A949A}" srcOrd="1" destOrd="0" parTransId="{D943D467-D910-47AF-A487-8622BCBEB12C}" sibTransId="{A68C9F55-26AD-449D-ABEC-8C9598B00A50}"/>
    <dgm:cxn modelId="{780C899B-B59F-4128-91B3-5C10FEE4509B}" type="presParOf" srcId="{EFBEF860-9CBC-4C95-BD83-AA833829A759}" destId="{AE786552-6DD9-457C-A2C0-3E9E3DE193EA}" srcOrd="0" destOrd="0" presId="urn:microsoft.com/office/officeart/2005/8/layout/cycle2"/>
    <dgm:cxn modelId="{D7D11D2E-4DBC-473E-B8BF-1D1AA1730B37}" type="presParOf" srcId="{EFBEF860-9CBC-4C95-BD83-AA833829A759}" destId="{3D124C91-FA54-4BFC-A1BD-AA51073D2057}" srcOrd="1" destOrd="0" presId="urn:microsoft.com/office/officeart/2005/8/layout/cycle2"/>
    <dgm:cxn modelId="{25535087-D0E4-4A0E-A6D0-07AAE30B427E}" type="presParOf" srcId="{3D124C91-FA54-4BFC-A1BD-AA51073D2057}" destId="{4DBBC848-4A58-45D5-A4C0-07AABCC40A3D}" srcOrd="0" destOrd="0" presId="urn:microsoft.com/office/officeart/2005/8/layout/cycle2"/>
    <dgm:cxn modelId="{A123BB2E-8A43-4163-83F5-1352498727C5}" type="presParOf" srcId="{EFBEF860-9CBC-4C95-BD83-AA833829A759}" destId="{344BAD36-7581-4765-8A4A-AE66D47D3C69}" srcOrd="2" destOrd="0" presId="urn:microsoft.com/office/officeart/2005/8/layout/cycle2"/>
    <dgm:cxn modelId="{2D027257-8A27-44C0-8B06-D1A6E303F717}" type="presParOf" srcId="{EFBEF860-9CBC-4C95-BD83-AA833829A759}" destId="{A7C54FDC-3E58-4F61-AFC2-6D50DCC32CF4}" srcOrd="3" destOrd="0" presId="urn:microsoft.com/office/officeart/2005/8/layout/cycle2"/>
    <dgm:cxn modelId="{D8CA3268-D09C-4A44-B2E4-7D509DF063F9}" type="presParOf" srcId="{A7C54FDC-3E58-4F61-AFC2-6D50DCC32CF4}" destId="{CD121B87-A170-478A-BF37-59FD28788B0F}" srcOrd="0" destOrd="0" presId="urn:microsoft.com/office/officeart/2005/8/layout/cycle2"/>
    <dgm:cxn modelId="{1CEE2614-1105-451C-9AEE-68CAA7DA0526}" type="presParOf" srcId="{EFBEF860-9CBC-4C95-BD83-AA833829A759}" destId="{B41C509D-95C0-446D-9AFF-77A59243C083}" srcOrd="4" destOrd="0" presId="urn:microsoft.com/office/officeart/2005/8/layout/cycle2"/>
    <dgm:cxn modelId="{AA5C8B8C-0019-4CEC-9EB6-C2F8384AE5E9}" type="presParOf" srcId="{EFBEF860-9CBC-4C95-BD83-AA833829A759}" destId="{65867D32-59C0-47F4-90B2-89EAD15E60A4}" srcOrd="5" destOrd="0" presId="urn:microsoft.com/office/officeart/2005/8/layout/cycle2"/>
    <dgm:cxn modelId="{DD37EEBF-5674-47FF-A0DC-EBB52DC40589}" type="presParOf" srcId="{65867D32-59C0-47F4-90B2-89EAD15E60A4}" destId="{4826335E-0549-4D39-BDE2-9C043602AC47}" srcOrd="0" destOrd="0" presId="urn:microsoft.com/office/officeart/2005/8/layout/cycle2"/>
    <dgm:cxn modelId="{A159B16E-9EEF-445F-9339-5610A133564B}" type="presParOf" srcId="{EFBEF860-9CBC-4C95-BD83-AA833829A759}" destId="{317A3C28-A26D-4D98-BE24-10281FCAF043}" srcOrd="6" destOrd="0" presId="urn:microsoft.com/office/officeart/2005/8/layout/cycle2"/>
    <dgm:cxn modelId="{B1C875C9-7E76-4D43-AD23-92F41D866934}" type="presParOf" srcId="{EFBEF860-9CBC-4C95-BD83-AA833829A759}" destId="{9752A7D6-75E4-42AC-887B-E09F42564024}" srcOrd="7" destOrd="0" presId="urn:microsoft.com/office/officeart/2005/8/layout/cycle2"/>
    <dgm:cxn modelId="{A136DCE1-26C9-4191-8F79-B7D15BE06FD6}" type="presParOf" srcId="{9752A7D6-75E4-42AC-887B-E09F42564024}" destId="{C366DFD3-129D-48D2-BFF6-9C808663FE1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2775BF-170E-4D84-A824-A225F32415C6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D544C69-E14A-4D8A-8E10-D2142CC449F6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D3C56497-7F9A-4065-85B9-9BEFE364E2A3}" type="parTrans" cxnId="{9C0EABD8-8852-4453-B016-EF5DD17AA7DF}">
      <dgm:prSet/>
      <dgm:spPr/>
      <dgm:t>
        <a:bodyPr/>
        <a:lstStyle/>
        <a:p>
          <a:endParaRPr lang="en-US"/>
        </a:p>
      </dgm:t>
    </dgm:pt>
    <dgm:pt modelId="{350B10C5-9C54-4BEB-8037-C92147C20E25}" type="sibTrans" cxnId="{9C0EABD8-8852-4453-B016-EF5DD17AA7DF}">
      <dgm:prSet/>
      <dgm:spPr/>
      <dgm:t>
        <a:bodyPr/>
        <a:lstStyle/>
        <a:p>
          <a:endParaRPr lang="en-US"/>
        </a:p>
      </dgm:t>
    </dgm:pt>
    <dgm:pt modelId="{51C08B28-B105-4AD7-974A-15E626B73C5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347F236A-A862-4CCE-BBE1-6B36AC4179A1}" type="parTrans" cxnId="{D21EB273-1110-4953-AAA6-D782580D0749}">
      <dgm:prSet/>
      <dgm:spPr/>
      <dgm:t>
        <a:bodyPr/>
        <a:lstStyle/>
        <a:p>
          <a:endParaRPr lang="en-US"/>
        </a:p>
      </dgm:t>
    </dgm:pt>
    <dgm:pt modelId="{04F67245-5191-4837-B0CA-7C2F14BCDE1A}" type="sibTrans" cxnId="{D21EB273-1110-4953-AAA6-D782580D0749}">
      <dgm:prSet/>
      <dgm:spPr/>
      <dgm:t>
        <a:bodyPr/>
        <a:lstStyle/>
        <a:p>
          <a:endParaRPr lang="en-US"/>
        </a:p>
      </dgm:t>
    </dgm:pt>
    <dgm:pt modelId="{6D36AED0-5CE2-449C-8AB3-B68FA320C374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F818B243-C0A3-476D-B962-0F188872EF2F}" type="parTrans" cxnId="{6D0CCBBC-38F7-49A0-96AA-BD01D921D5F7}">
      <dgm:prSet/>
      <dgm:spPr/>
      <dgm:t>
        <a:bodyPr/>
        <a:lstStyle/>
        <a:p>
          <a:endParaRPr lang="en-US"/>
        </a:p>
      </dgm:t>
    </dgm:pt>
    <dgm:pt modelId="{CADCA944-E746-432E-AEAB-DBB43C5998EC}" type="sibTrans" cxnId="{6D0CCBBC-38F7-49A0-96AA-BD01D921D5F7}">
      <dgm:prSet/>
      <dgm:spPr/>
      <dgm:t>
        <a:bodyPr/>
        <a:lstStyle/>
        <a:p>
          <a:endParaRPr lang="en-US"/>
        </a:p>
      </dgm:t>
    </dgm:pt>
    <dgm:pt modelId="{BB856942-74B2-4BE3-B98F-0076C1F20B25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149B8A74-7516-44CB-8F82-768B1517CFE0}" type="parTrans" cxnId="{8AF0F25C-FC6B-45CA-A946-A3E1BF008FF7}">
      <dgm:prSet/>
      <dgm:spPr/>
      <dgm:t>
        <a:bodyPr/>
        <a:lstStyle/>
        <a:p>
          <a:endParaRPr lang="en-US"/>
        </a:p>
      </dgm:t>
    </dgm:pt>
    <dgm:pt modelId="{902A0AC4-0A90-4F73-B5F6-8632E80E1B5B}" type="sibTrans" cxnId="{8AF0F25C-FC6B-45CA-A946-A3E1BF008FF7}">
      <dgm:prSet/>
      <dgm:spPr/>
      <dgm:t>
        <a:bodyPr/>
        <a:lstStyle/>
        <a:p>
          <a:endParaRPr lang="en-US"/>
        </a:p>
      </dgm:t>
    </dgm:pt>
    <dgm:pt modelId="{89F45A80-130B-4532-B28C-E551C819760C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D5FA692B-74F6-4278-8035-6C865B3F1A8E}" type="parTrans" cxnId="{D0B0BFB3-6D17-4381-94BE-C2FA254E9D93}">
      <dgm:prSet/>
      <dgm:spPr/>
      <dgm:t>
        <a:bodyPr/>
        <a:lstStyle/>
        <a:p>
          <a:endParaRPr lang="en-US"/>
        </a:p>
      </dgm:t>
    </dgm:pt>
    <dgm:pt modelId="{2563CB58-D961-4753-95FE-B926EF23C029}" type="sibTrans" cxnId="{D0B0BFB3-6D17-4381-94BE-C2FA254E9D93}">
      <dgm:prSet/>
      <dgm:spPr/>
      <dgm:t>
        <a:bodyPr/>
        <a:lstStyle/>
        <a:p>
          <a:endParaRPr lang="en-US"/>
        </a:p>
      </dgm:t>
    </dgm:pt>
    <dgm:pt modelId="{C00B2D46-D89B-48DE-A7AE-BE798F241AC9}" type="pres">
      <dgm:prSet presAssocID="{412775BF-170E-4D84-A824-A225F32415C6}" presName="cycle" presStyleCnt="0">
        <dgm:presLayoutVars>
          <dgm:dir/>
          <dgm:resizeHandles val="exact"/>
        </dgm:presLayoutVars>
      </dgm:prSet>
      <dgm:spPr/>
    </dgm:pt>
    <dgm:pt modelId="{4DB0DC01-E25B-4068-A4DD-A4582957BD77}" type="pres">
      <dgm:prSet presAssocID="{2D544C69-E14A-4D8A-8E10-D2142CC449F6}" presName="node" presStyleLbl="node1" presStyleIdx="0" presStyleCnt="5">
        <dgm:presLayoutVars>
          <dgm:bulletEnabled val="1"/>
        </dgm:presLayoutVars>
      </dgm:prSet>
      <dgm:spPr/>
    </dgm:pt>
    <dgm:pt modelId="{EE3A6A23-F1EA-46C7-86CA-04D1209B4B95}" type="pres">
      <dgm:prSet presAssocID="{350B10C5-9C54-4BEB-8037-C92147C20E25}" presName="sibTrans" presStyleLbl="sibTrans2D1" presStyleIdx="0" presStyleCnt="5"/>
      <dgm:spPr/>
    </dgm:pt>
    <dgm:pt modelId="{54E7F332-5B55-460C-9918-6BD0E9027541}" type="pres">
      <dgm:prSet presAssocID="{350B10C5-9C54-4BEB-8037-C92147C20E25}" presName="connectorText" presStyleLbl="sibTrans2D1" presStyleIdx="0" presStyleCnt="5"/>
      <dgm:spPr/>
    </dgm:pt>
    <dgm:pt modelId="{4CEAB636-04DE-43A8-A932-15B24744A088}" type="pres">
      <dgm:prSet presAssocID="{51C08B28-B105-4AD7-974A-15E626B73C5C}" presName="node" presStyleLbl="node1" presStyleIdx="1" presStyleCnt="5">
        <dgm:presLayoutVars>
          <dgm:bulletEnabled val="1"/>
        </dgm:presLayoutVars>
      </dgm:prSet>
      <dgm:spPr/>
    </dgm:pt>
    <dgm:pt modelId="{CEFC4C65-54ED-4F6A-A2B4-0D936D78BBCC}" type="pres">
      <dgm:prSet presAssocID="{04F67245-5191-4837-B0CA-7C2F14BCDE1A}" presName="sibTrans" presStyleLbl="sibTrans2D1" presStyleIdx="1" presStyleCnt="5"/>
      <dgm:spPr/>
    </dgm:pt>
    <dgm:pt modelId="{22C3308B-5B96-49D5-AEAF-73863F83FDEC}" type="pres">
      <dgm:prSet presAssocID="{04F67245-5191-4837-B0CA-7C2F14BCDE1A}" presName="connectorText" presStyleLbl="sibTrans2D1" presStyleIdx="1" presStyleCnt="5"/>
      <dgm:spPr/>
    </dgm:pt>
    <dgm:pt modelId="{447C1F5A-B869-4AD3-A6B5-82A34FF46ADF}" type="pres">
      <dgm:prSet presAssocID="{6D36AED0-5CE2-449C-8AB3-B68FA320C374}" presName="node" presStyleLbl="node1" presStyleIdx="2" presStyleCnt="5">
        <dgm:presLayoutVars>
          <dgm:bulletEnabled val="1"/>
        </dgm:presLayoutVars>
      </dgm:prSet>
      <dgm:spPr/>
    </dgm:pt>
    <dgm:pt modelId="{1446C552-3C95-467B-9F1C-A9E1E8F837E4}" type="pres">
      <dgm:prSet presAssocID="{CADCA944-E746-432E-AEAB-DBB43C5998EC}" presName="sibTrans" presStyleLbl="sibTrans2D1" presStyleIdx="2" presStyleCnt="5"/>
      <dgm:spPr/>
    </dgm:pt>
    <dgm:pt modelId="{17AB33F4-24FE-4F66-81AA-CB6CB12C68BB}" type="pres">
      <dgm:prSet presAssocID="{CADCA944-E746-432E-AEAB-DBB43C5998EC}" presName="connectorText" presStyleLbl="sibTrans2D1" presStyleIdx="2" presStyleCnt="5"/>
      <dgm:spPr/>
    </dgm:pt>
    <dgm:pt modelId="{7A009215-6408-4604-AD12-57BBBB4528C5}" type="pres">
      <dgm:prSet presAssocID="{BB856942-74B2-4BE3-B98F-0076C1F20B25}" presName="node" presStyleLbl="node1" presStyleIdx="3" presStyleCnt="5">
        <dgm:presLayoutVars>
          <dgm:bulletEnabled val="1"/>
        </dgm:presLayoutVars>
      </dgm:prSet>
      <dgm:spPr/>
    </dgm:pt>
    <dgm:pt modelId="{FC37AFD2-623B-4443-BB27-40DEEB3EC90B}" type="pres">
      <dgm:prSet presAssocID="{902A0AC4-0A90-4F73-B5F6-8632E80E1B5B}" presName="sibTrans" presStyleLbl="sibTrans2D1" presStyleIdx="3" presStyleCnt="5"/>
      <dgm:spPr/>
    </dgm:pt>
    <dgm:pt modelId="{5CB95BF1-8082-4463-BF52-E0F92C51E238}" type="pres">
      <dgm:prSet presAssocID="{902A0AC4-0A90-4F73-B5F6-8632E80E1B5B}" presName="connectorText" presStyleLbl="sibTrans2D1" presStyleIdx="3" presStyleCnt="5"/>
      <dgm:spPr/>
    </dgm:pt>
    <dgm:pt modelId="{7B3B1621-2C85-4B99-9B65-FAD83AF0C374}" type="pres">
      <dgm:prSet presAssocID="{89F45A80-130B-4532-B28C-E551C819760C}" presName="node" presStyleLbl="node1" presStyleIdx="4" presStyleCnt="5">
        <dgm:presLayoutVars>
          <dgm:bulletEnabled val="1"/>
        </dgm:presLayoutVars>
      </dgm:prSet>
      <dgm:spPr/>
    </dgm:pt>
    <dgm:pt modelId="{CA982A9D-76FF-47E1-8BEA-E487E7D7D4B6}" type="pres">
      <dgm:prSet presAssocID="{2563CB58-D961-4753-95FE-B926EF23C029}" presName="sibTrans" presStyleLbl="sibTrans2D1" presStyleIdx="4" presStyleCnt="5"/>
      <dgm:spPr/>
    </dgm:pt>
    <dgm:pt modelId="{2F90474A-4224-47B9-941F-05490D122199}" type="pres">
      <dgm:prSet presAssocID="{2563CB58-D961-4753-95FE-B926EF23C029}" presName="connectorText" presStyleLbl="sibTrans2D1" presStyleIdx="4" presStyleCnt="5"/>
      <dgm:spPr/>
    </dgm:pt>
  </dgm:ptLst>
  <dgm:cxnLst>
    <dgm:cxn modelId="{94942B09-46F4-4BB0-A67F-2916B98AB555}" type="presOf" srcId="{2563CB58-D961-4753-95FE-B926EF23C029}" destId="{CA982A9D-76FF-47E1-8BEA-E487E7D7D4B6}" srcOrd="0" destOrd="0" presId="urn:microsoft.com/office/officeart/2005/8/layout/cycle2"/>
    <dgm:cxn modelId="{964FDF0F-4E42-4DE9-8F12-A5D40654424A}" type="presOf" srcId="{350B10C5-9C54-4BEB-8037-C92147C20E25}" destId="{54E7F332-5B55-460C-9918-6BD0E9027541}" srcOrd="1" destOrd="0" presId="urn:microsoft.com/office/officeart/2005/8/layout/cycle2"/>
    <dgm:cxn modelId="{AEC22714-A5A9-4F4D-A5A2-B5AC6DEC84E7}" type="presOf" srcId="{04F67245-5191-4837-B0CA-7C2F14BCDE1A}" destId="{CEFC4C65-54ED-4F6A-A2B4-0D936D78BBCC}" srcOrd="0" destOrd="0" presId="urn:microsoft.com/office/officeart/2005/8/layout/cycle2"/>
    <dgm:cxn modelId="{BEDCDF1B-B242-461D-883B-AFE75B328342}" type="presOf" srcId="{04F67245-5191-4837-B0CA-7C2F14BCDE1A}" destId="{22C3308B-5B96-49D5-AEAF-73863F83FDEC}" srcOrd="1" destOrd="0" presId="urn:microsoft.com/office/officeart/2005/8/layout/cycle2"/>
    <dgm:cxn modelId="{7DDA511E-3161-48D8-838C-3BAD926E843E}" type="presOf" srcId="{CADCA944-E746-432E-AEAB-DBB43C5998EC}" destId="{17AB33F4-24FE-4F66-81AA-CB6CB12C68BB}" srcOrd="1" destOrd="0" presId="urn:microsoft.com/office/officeart/2005/8/layout/cycle2"/>
    <dgm:cxn modelId="{8AF0F25C-FC6B-45CA-A946-A3E1BF008FF7}" srcId="{412775BF-170E-4D84-A824-A225F32415C6}" destId="{BB856942-74B2-4BE3-B98F-0076C1F20B25}" srcOrd="3" destOrd="0" parTransId="{149B8A74-7516-44CB-8F82-768B1517CFE0}" sibTransId="{902A0AC4-0A90-4F73-B5F6-8632E80E1B5B}"/>
    <dgm:cxn modelId="{3F889D64-4661-4338-83CD-BCB3D669CC4D}" type="presOf" srcId="{412775BF-170E-4D84-A824-A225F32415C6}" destId="{C00B2D46-D89B-48DE-A7AE-BE798F241AC9}" srcOrd="0" destOrd="0" presId="urn:microsoft.com/office/officeart/2005/8/layout/cycle2"/>
    <dgm:cxn modelId="{D21EB273-1110-4953-AAA6-D782580D0749}" srcId="{412775BF-170E-4D84-A824-A225F32415C6}" destId="{51C08B28-B105-4AD7-974A-15E626B73C5C}" srcOrd="1" destOrd="0" parTransId="{347F236A-A862-4CCE-BBE1-6B36AC4179A1}" sibTransId="{04F67245-5191-4837-B0CA-7C2F14BCDE1A}"/>
    <dgm:cxn modelId="{3033DB86-8E7D-4139-B0F4-EE0066EB47F7}" type="presOf" srcId="{350B10C5-9C54-4BEB-8037-C92147C20E25}" destId="{EE3A6A23-F1EA-46C7-86CA-04D1209B4B95}" srcOrd="0" destOrd="0" presId="urn:microsoft.com/office/officeart/2005/8/layout/cycle2"/>
    <dgm:cxn modelId="{354EC297-ED4E-498F-BD13-8C2E3956B701}" type="presOf" srcId="{51C08B28-B105-4AD7-974A-15E626B73C5C}" destId="{4CEAB636-04DE-43A8-A932-15B24744A088}" srcOrd="0" destOrd="0" presId="urn:microsoft.com/office/officeart/2005/8/layout/cycle2"/>
    <dgm:cxn modelId="{0F633F98-C906-4CC8-AECD-DE633DB35B0B}" type="presOf" srcId="{6D36AED0-5CE2-449C-8AB3-B68FA320C374}" destId="{447C1F5A-B869-4AD3-A6B5-82A34FF46ADF}" srcOrd="0" destOrd="0" presId="urn:microsoft.com/office/officeart/2005/8/layout/cycle2"/>
    <dgm:cxn modelId="{1F7A559F-AA26-4F95-807D-7D71C203A335}" type="presOf" srcId="{902A0AC4-0A90-4F73-B5F6-8632E80E1B5B}" destId="{FC37AFD2-623B-4443-BB27-40DEEB3EC90B}" srcOrd="0" destOrd="0" presId="urn:microsoft.com/office/officeart/2005/8/layout/cycle2"/>
    <dgm:cxn modelId="{294E37A5-2BA9-4D12-8B66-76CFE2F09FEA}" type="presOf" srcId="{89F45A80-130B-4532-B28C-E551C819760C}" destId="{7B3B1621-2C85-4B99-9B65-FAD83AF0C374}" srcOrd="0" destOrd="0" presId="urn:microsoft.com/office/officeart/2005/8/layout/cycle2"/>
    <dgm:cxn modelId="{257234A6-5061-4A05-A472-3B9681E5EA32}" type="presOf" srcId="{CADCA944-E746-432E-AEAB-DBB43C5998EC}" destId="{1446C552-3C95-467B-9F1C-A9E1E8F837E4}" srcOrd="0" destOrd="0" presId="urn:microsoft.com/office/officeart/2005/8/layout/cycle2"/>
    <dgm:cxn modelId="{D0B0BFB3-6D17-4381-94BE-C2FA254E9D93}" srcId="{412775BF-170E-4D84-A824-A225F32415C6}" destId="{89F45A80-130B-4532-B28C-E551C819760C}" srcOrd="4" destOrd="0" parTransId="{D5FA692B-74F6-4278-8035-6C865B3F1A8E}" sibTransId="{2563CB58-D961-4753-95FE-B926EF23C029}"/>
    <dgm:cxn modelId="{056EF5B3-A7ED-46E5-9EED-CFBD16633DDB}" type="presOf" srcId="{902A0AC4-0A90-4F73-B5F6-8632E80E1B5B}" destId="{5CB95BF1-8082-4463-BF52-E0F92C51E238}" srcOrd="1" destOrd="0" presId="urn:microsoft.com/office/officeart/2005/8/layout/cycle2"/>
    <dgm:cxn modelId="{2FB6FEB3-F23C-4006-8506-75FFC1B6306B}" type="presOf" srcId="{2563CB58-D961-4753-95FE-B926EF23C029}" destId="{2F90474A-4224-47B9-941F-05490D122199}" srcOrd="1" destOrd="0" presId="urn:microsoft.com/office/officeart/2005/8/layout/cycle2"/>
    <dgm:cxn modelId="{6D0CCBBC-38F7-49A0-96AA-BD01D921D5F7}" srcId="{412775BF-170E-4D84-A824-A225F32415C6}" destId="{6D36AED0-5CE2-449C-8AB3-B68FA320C374}" srcOrd="2" destOrd="0" parTransId="{F818B243-C0A3-476D-B962-0F188872EF2F}" sibTransId="{CADCA944-E746-432E-AEAB-DBB43C5998EC}"/>
    <dgm:cxn modelId="{9C0EABD8-8852-4453-B016-EF5DD17AA7DF}" srcId="{412775BF-170E-4D84-A824-A225F32415C6}" destId="{2D544C69-E14A-4D8A-8E10-D2142CC449F6}" srcOrd="0" destOrd="0" parTransId="{D3C56497-7F9A-4065-85B9-9BEFE364E2A3}" sibTransId="{350B10C5-9C54-4BEB-8037-C92147C20E25}"/>
    <dgm:cxn modelId="{457E45EE-A661-4836-8FDF-DAAFA7826B05}" type="presOf" srcId="{BB856942-74B2-4BE3-B98F-0076C1F20B25}" destId="{7A009215-6408-4604-AD12-57BBBB4528C5}" srcOrd="0" destOrd="0" presId="urn:microsoft.com/office/officeart/2005/8/layout/cycle2"/>
    <dgm:cxn modelId="{2754A8F7-7833-48A0-A0D3-3708C608062C}" type="presOf" srcId="{2D544C69-E14A-4D8A-8E10-D2142CC449F6}" destId="{4DB0DC01-E25B-4068-A4DD-A4582957BD77}" srcOrd="0" destOrd="0" presId="urn:microsoft.com/office/officeart/2005/8/layout/cycle2"/>
    <dgm:cxn modelId="{471B30B1-F8EC-41FF-93D2-8E9D934AD455}" type="presParOf" srcId="{C00B2D46-D89B-48DE-A7AE-BE798F241AC9}" destId="{4DB0DC01-E25B-4068-A4DD-A4582957BD77}" srcOrd="0" destOrd="0" presId="urn:microsoft.com/office/officeart/2005/8/layout/cycle2"/>
    <dgm:cxn modelId="{7CDC264E-8047-4A3C-BDAA-03E36E0F6390}" type="presParOf" srcId="{C00B2D46-D89B-48DE-A7AE-BE798F241AC9}" destId="{EE3A6A23-F1EA-46C7-86CA-04D1209B4B95}" srcOrd="1" destOrd="0" presId="urn:microsoft.com/office/officeart/2005/8/layout/cycle2"/>
    <dgm:cxn modelId="{4E3BD49A-E1F5-4952-A9FD-B4638CD1A49E}" type="presParOf" srcId="{EE3A6A23-F1EA-46C7-86CA-04D1209B4B95}" destId="{54E7F332-5B55-460C-9918-6BD0E9027541}" srcOrd="0" destOrd="0" presId="urn:microsoft.com/office/officeart/2005/8/layout/cycle2"/>
    <dgm:cxn modelId="{B1B2C6CF-5B66-4B20-9DB2-8E3F47A99A59}" type="presParOf" srcId="{C00B2D46-D89B-48DE-A7AE-BE798F241AC9}" destId="{4CEAB636-04DE-43A8-A932-15B24744A088}" srcOrd="2" destOrd="0" presId="urn:microsoft.com/office/officeart/2005/8/layout/cycle2"/>
    <dgm:cxn modelId="{CDA7130A-C2B5-454A-ABA0-8B3C90F53BFB}" type="presParOf" srcId="{C00B2D46-D89B-48DE-A7AE-BE798F241AC9}" destId="{CEFC4C65-54ED-4F6A-A2B4-0D936D78BBCC}" srcOrd="3" destOrd="0" presId="urn:microsoft.com/office/officeart/2005/8/layout/cycle2"/>
    <dgm:cxn modelId="{5E7D3C4E-D277-46E6-B73E-08BE66D5EC6F}" type="presParOf" srcId="{CEFC4C65-54ED-4F6A-A2B4-0D936D78BBCC}" destId="{22C3308B-5B96-49D5-AEAF-73863F83FDEC}" srcOrd="0" destOrd="0" presId="urn:microsoft.com/office/officeart/2005/8/layout/cycle2"/>
    <dgm:cxn modelId="{F85114DC-4943-4ED0-B7C8-1394330A231D}" type="presParOf" srcId="{C00B2D46-D89B-48DE-A7AE-BE798F241AC9}" destId="{447C1F5A-B869-4AD3-A6B5-82A34FF46ADF}" srcOrd="4" destOrd="0" presId="urn:microsoft.com/office/officeart/2005/8/layout/cycle2"/>
    <dgm:cxn modelId="{5C044614-F5A1-4125-B799-A86A383435BB}" type="presParOf" srcId="{C00B2D46-D89B-48DE-A7AE-BE798F241AC9}" destId="{1446C552-3C95-467B-9F1C-A9E1E8F837E4}" srcOrd="5" destOrd="0" presId="urn:microsoft.com/office/officeart/2005/8/layout/cycle2"/>
    <dgm:cxn modelId="{1CAF6B77-689A-4C8E-A651-6FDF4FF2A9F3}" type="presParOf" srcId="{1446C552-3C95-467B-9F1C-A9E1E8F837E4}" destId="{17AB33F4-24FE-4F66-81AA-CB6CB12C68BB}" srcOrd="0" destOrd="0" presId="urn:microsoft.com/office/officeart/2005/8/layout/cycle2"/>
    <dgm:cxn modelId="{2B468373-1A91-4A8E-80AA-77B802CCAC9C}" type="presParOf" srcId="{C00B2D46-D89B-48DE-A7AE-BE798F241AC9}" destId="{7A009215-6408-4604-AD12-57BBBB4528C5}" srcOrd="6" destOrd="0" presId="urn:microsoft.com/office/officeart/2005/8/layout/cycle2"/>
    <dgm:cxn modelId="{7B2A1BE0-395D-43D4-AB07-071334ECCB0C}" type="presParOf" srcId="{C00B2D46-D89B-48DE-A7AE-BE798F241AC9}" destId="{FC37AFD2-623B-4443-BB27-40DEEB3EC90B}" srcOrd="7" destOrd="0" presId="urn:microsoft.com/office/officeart/2005/8/layout/cycle2"/>
    <dgm:cxn modelId="{ADE13353-CA0C-4ED7-803D-D74787FDEEED}" type="presParOf" srcId="{FC37AFD2-623B-4443-BB27-40DEEB3EC90B}" destId="{5CB95BF1-8082-4463-BF52-E0F92C51E238}" srcOrd="0" destOrd="0" presId="urn:microsoft.com/office/officeart/2005/8/layout/cycle2"/>
    <dgm:cxn modelId="{5D3B3270-A743-4E42-B5D4-793F7F615786}" type="presParOf" srcId="{C00B2D46-D89B-48DE-A7AE-BE798F241AC9}" destId="{7B3B1621-2C85-4B99-9B65-FAD83AF0C374}" srcOrd="8" destOrd="0" presId="urn:microsoft.com/office/officeart/2005/8/layout/cycle2"/>
    <dgm:cxn modelId="{FB79750D-2FBA-4441-8983-62E943C4B2A6}" type="presParOf" srcId="{C00B2D46-D89B-48DE-A7AE-BE798F241AC9}" destId="{CA982A9D-76FF-47E1-8BEA-E487E7D7D4B6}" srcOrd="9" destOrd="0" presId="urn:microsoft.com/office/officeart/2005/8/layout/cycle2"/>
    <dgm:cxn modelId="{E7F2153B-8C67-43E6-8DE5-4C978B89A0DA}" type="presParOf" srcId="{CA982A9D-76FF-47E1-8BEA-E487E7D7D4B6}" destId="{2F90474A-4224-47B9-941F-05490D12219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86552-6DD9-457C-A2C0-3E9E3DE193EA}">
      <dsp:nvSpPr>
        <dsp:cNvPr id="0" name=""/>
        <dsp:cNvSpPr/>
      </dsp:nvSpPr>
      <dsp:spPr>
        <a:xfrm>
          <a:off x="1914470" y="772"/>
          <a:ext cx="789239" cy="7892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1</a:t>
          </a:r>
        </a:p>
      </dsp:txBody>
      <dsp:txXfrm>
        <a:off x="2030051" y="116353"/>
        <a:ext cx="558077" cy="558077"/>
      </dsp:txXfrm>
    </dsp:sp>
    <dsp:sp modelId="{3D124C91-FA54-4BFC-A1BD-AA51073D2057}">
      <dsp:nvSpPr>
        <dsp:cNvPr id="0" name=""/>
        <dsp:cNvSpPr/>
      </dsp:nvSpPr>
      <dsp:spPr>
        <a:xfrm rot="2700000">
          <a:off x="2618948" y="676845"/>
          <a:ext cx="209558" cy="266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28155" y="707892"/>
        <a:ext cx="146691" cy="159820"/>
      </dsp:txXfrm>
    </dsp:sp>
    <dsp:sp modelId="{344BAD36-7581-4765-8A4A-AE66D47D3C69}">
      <dsp:nvSpPr>
        <dsp:cNvPr id="0" name=""/>
        <dsp:cNvSpPr/>
      </dsp:nvSpPr>
      <dsp:spPr>
        <a:xfrm>
          <a:off x="2752133" y="838435"/>
          <a:ext cx="789239" cy="789239"/>
        </a:xfrm>
        <a:prstGeom prst="ellipse">
          <a:avLst/>
        </a:prstGeom>
        <a:solidFill>
          <a:schemeClr val="accent3">
            <a:hueOff val="174126"/>
            <a:satOff val="-5608"/>
            <a:lumOff val="-1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</a:t>
          </a:r>
        </a:p>
      </dsp:txBody>
      <dsp:txXfrm>
        <a:off x="2867714" y="954016"/>
        <a:ext cx="558077" cy="558077"/>
      </dsp:txXfrm>
    </dsp:sp>
    <dsp:sp modelId="{A7C54FDC-3E58-4F61-AFC2-6D50DCC32CF4}">
      <dsp:nvSpPr>
        <dsp:cNvPr id="0" name=""/>
        <dsp:cNvSpPr/>
      </dsp:nvSpPr>
      <dsp:spPr>
        <a:xfrm rot="8100000">
          <a:off x="2627336" y="1514508"/>
          <a:ext cx="209558" cy="266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4126"/>
            <a:satOff val="-5608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680996" y="1545555"/>
        <a:ext cx="146691" cy="159820"/>
      </dsp:txXfrm>
    </dsp:sp>
    <dsp:sp modelId="{B41C509D-95C0-446D-9AFF-77A59243C083}">
      <dsp:nvSpPr>
        <dsp:cNvPr id="0" name=""/>
        <dsp:cNvSpPr/>
      </dsp:nvSpPr>
      <dsp:spPr>
        <a:xfrm>
          <a:off x="1914470" y="1676097"/>
          <a:ext cx="789239" cy="789239"/>
        </a:xfrm>
        <a:prstGeom prst="ellipse">
          <a:avLst/>
        </a:prstGeom>
        <a:solidFill>
          <a:schemeClr val="accent3">
            <a:hueOff val="348252"/>
            <a:satOff val="-11217"/>
            <a:lumOff val="-36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3</a:t>
          </a:r>
        </a:p>
      </dsp:txBody>
      <dsp:txXfrm>
        <a:off x="2030051" y="1791678"/>
        <a:ext cx="558077" cy="558077"/>
      </dsp:txXfrm>
    </dsp:sp>
    <dsp:sp modelId="{65867D32-59C0-47F4-90B2-89EAD15E60A4}">
      <dsp:nvSpPr>
        <dsp:cNvPr id="0" name=""/>
        <dsp:cNvSpPr/>
      </dsp:nvSpPr>
      <dsp:spPr>
        <a:xfrm rot="13541819">
          <a:off x="1785888" y="1512789"/>
          <a:ext cx="217335" cy="266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48252"/>
            <a:satOff val="-11217"/>
            <a:lumOff val="-36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841258" y="1589393"/>
        <a:ext cx="152135" cy="159820"/>
      </dsp:txXfrm>
    </dsp:sp>
    <dsp:sp modelId="{317A3C28-A26D-4D98-BE24-10281FCAF043}">
      <dsp:nvSpPr>
        <dsp:cNvPr id="0" name=""/>
        <dsp:cNvSpPr/>
      </dsp:nvSpPr>
      <dsp:spPr>
        <a:xfrm>
          <a:off x="1076810" y="817805"/>
          <a:ext cx="789239" cy="789239"/>
        </a:xfrm>
        <a:prstGeom prst="ellipse">
          <a:avLst/>
        </a:prstGeom>
        <a:solidFill>
          <a:schemeClr val="accent3">
            <a:hueOff val="522378"/>
            <a:satOff val="-16825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4</a:t>
          </a:r>
        </a:p>
      </dsp:txBody>
      <dsp:txXfrm>
        <a:off x="1192391" y="933386"/>
        <a:ext cx="558077" cy="558077"/>
      </dsp:txXfrm>
    </dsp:sp>
    <dsp:sp modelId="{9752A7D6-75E4-42AC-887B-E09F42564024}">
      <dsp:nvSpPr>
        <dsp:cNvPr id="0" name=""/>
        <dsp:cNvSpPr/>
      </dsp:nvSpPr>
      <dsp:spPr>
        <a:xfrm rot="18942851">
          <a:off x="1785233" y="674714"/>
          <a:ext cx="201874" cy="266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22378"/>
            <a:satOff val="-16825"/>
            <a:lumOff val="-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93837" y="749131"/>
        <a:ext cx="141312" cy="159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0DC01-E25B-4068-A4DD-A4582957BD77}">
      <dsp:nvSpPr>
        <dsp:cNvPr id="0" name=""/>
        <dsp:cNvSpPr/>
      </dsp:nvSpPr>
      <dsp:spPr>
        <a:xfrm>
          <a:off x="1009500" y="679"/>
          <a:ext cx="744979" cy="7449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1</a:t>
          </a:r>
        </a:p>
      </dsp:txBody>
      <dsp:txXfrm>
        <a:off x="1118600" y="109779"/>
        <a:ext cx="526779" cy="526779"/>
      </dsp:txXfrm>
    </dsp:sp>
    <dsp:sp modelId="{EE3A6A23-F1EA-46C7-86CA-04D1209B4B95}">
      <dsp:nvSpPr>
        <dsp:cNvPr id="0" name=""/>
        <dsp:cNvSpPr/>
      </dsp:nvSpPr>
      <dsp:spPr>
        <a:xfrm rot="2160000">
          <a:off x="1730799" y="572616"/>
          <a:ext cx="197475" cy="251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736456" y="605491"/>
        <a:ext cx="138233" cy="150858"/>
      </dsp:txXfrm>
    </dsp:sp>
    <dsp:sp modelId="{4CEAB636-04DE-43A8-A932-15B24744A088}">
      <dsp:nvSpPr>
        <dsp:cNvPr id="0" name=""/>
        <dsp:cNvSpPr/>
      </dsp:nvSpPr>
      <dsp:spPr>
        <a:xfrm>
          <a:off x="1913637" y="657573"/>
          <a:ext cx="744979" cy="744979"/>
        </a:xfrm>
        <a:prstGeom prst="ellipse">
          <a:avLst/>
        </a:prstGeom>
        <a:solidFill>
          <a:schemeClr val="accent3">
            <a:hueOff val="130594"/>
            <a:satOff val="-4206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</a:t>
          </a:r>
        </a:p>
      </dsp:txBody>
      <dsp:txXfrm>
        <a:off x="2022737" y="766673"/>
        <a:ext cx="526779" cy="526779"/>
      </dsp:txXfrm>
    </dsp:sp>
    <dsp:sp modelId="{CEFC4C65-54ED-4F6A-A2B4-0D936D78BBCC}">
      <dsp:nvSpPr>
        <dsp:cNvPr id="0" name=""/>
        <dsp:cNvSpPr/>
      </dsp:nvSpPr>
      <dsp:spPr>
        <a:xfrm rot="6480000">
          <a:off x="2016441" y="1430471"/>
          <a:ext cx="197475" cy="251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30594"/>
            <a:satOff val="-4206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055215" y="1452586"/>
        <a:ext cx="138233" cy="150858"/>
      </dsp:txXfrm>
    </dsp:sp>
    <dsp:sp modelId="{447C1F5A-B869-4AD3-A6B5-82A34FF46ADF}">
      <dsp:nvSpPr>
        <dsp:cNvPr id="0" name=""/>
        <dsp:cNvSpPr/>
      </dsp:nvSpPr>
      <dsp:spPr>
        <a:xfrm>
          <a:off x="1568288" y="1720450"/>
          <a:ext cx="744979" cy="744979"/>
        </a:xfrm>
        <a:prstGeom prst="ellipse">
          <a:avLst/>
        </a:prstGeom>
        <a:solidFill>
          <a:schemeClr val="accent3">
            <a:hueOff val="261189"/>
            <a:satOff val="-8413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3</a:t>
          </a:r>
        </a:p>
      </dsp:txBody>
      <dsp:txXfrm>
        <a:off x="1677388" y="1829550"/>
        <a:ext cx="526779" cy="526779"/>
      </dsp:txXfrm>
    </dsp:sp>
    <dsp:sp modelId="{1446C552-3C95-467B-9F1C-A9E1E8F837E4}">
      <dsp:nvSpPr>
        <dsp:cNvPr id="0" name=""/>
        <dsp:cNvSpPr/>
      </dsp:nvSpPr>
      <dsp:spPr>
        <a:xfrm rot="10800000">
          <a:off x="1288841" y="1967225"/>
          <a:ext cx="197475" cy="251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1189"/>
            <a:satOff val="-8413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348083" y="2017511"/>
        <a:ext cx="138233" cy="150858"/>
      </dsp:txXfrm>
    </dsp:sp>
    <dsp:sp modelId="{7A009215-6408-4604-AD12-57BBBB4528C5}">
      <dsp:nvSpPr>
        <dsp:cNvPr id="0" name=""/>
        <dsp:cNvSpPr/>
      </dsp:nvSpPr>
      <dsp:spPr>
        <a:xfrm>
          <a:off x="450713" y="1720450"/>
          <a:ext cx="744979" cy="744979"/>
        </a:xfrm>
        <a:prstGeom prst="ellipse">
          <a:avLst/>
        </a:prstGeom>
        <a:solidFill>
          <a:schemeClr val="accent3">
            <a:hueOff val="391783"/>
            <a:satOff val="-12619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4</a:t>
          </a:r>
        </a:p>
      </dsp:txBody>
      <dsp:txXfrm>
        <a:off x="559813" y="1829550"/>
        <a:ext cx="526779" cy="526779"/>
      </dsp:txXfrm>
    </dsp:sp>
    <dsp:sp modelId="{FC37AFD2-623B-4443-BB27-40DEEB3EC90B}">
      <dsp:nvSpPr>
        <dsp:cNvPr id="0" name=""/>
        <dsp:cNvSpPr/>
      </dsp:nvSpPr>
      <dsp:spPr>
        <a:xfrm rot="15120000">
          <a:off x="553517" y="1441102"/>
          <a:ext cx="197475" cy="251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91783"/>
            <a:satOff val="-12619"/>
            <a:lumOff val="-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592291" y="1519559"/>
        <a:ext cx="138233" cy="150858"/>
      </dsp:txXfrm>
    </dsp:sp>
    <dsp:sp modelId="{7B3B1621-2C85-4B99-9B65-FAD83AF0C374}">
      <dsp:nvSpPr>
        <dsp:cNvPr id="0" name=""/>
        <dsp:cNvSpPr/>
      </dsp:nvSpPr>
      <dsp:spPr>
        <a:xfrm>
          <a:off x="105363" y="657573"/>
          <a:ext cx="744979" cy="744979"/>
        </a:xfrm>
        <a:prstGeom prst="ellipse">
          <a:avLst/>
        </a:prstGeom>
        <a:solidFill>
          <a:schemeClr val="accent3">
            <a:hueOff val="522378"/>
            <a:satOff val="-16825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5</a:t>
          </a:r>
        </a:p>
      </dsp:txBody>
      <dsp:txXfrm>
        <a:off x="214463" y="766673"/>
        <a:ext cx="526779" cy="526779"/>
      </dsp:txXfrm>
    </dsp:sp>
    <dsp:sp modelId="{CA982A9D-76FF-47E1-8BEA-E487E7D7D4B6}">
      <dsp:nvSpPr>
        <dsp:cNvPr id="0" name=""/>
        <dsp:cNvSpPr/>
      </dsp:nvSpPr>
      <dsp:spPr>
        <a:xfrm rot="19440000">
          <a:off x="826662" y="579186"/>
          <a:ext cx="197475" cy="251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22378"/>
            <a:satOff val="-16825"/>
            <a:lumOff val="-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32319" y="646883"/>
        <a:ext cx="138233" cy="150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350D1-E48C-402B-9CD0-398945933F17}" type="datetimeFigureOut">
              <a:rPr lang="en-IN" smtClean="0"/>
              <a:t>28-03-2022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A853D-7066-44B7-A810-88429912B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405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0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30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Cassandra is used by 40% of the Fortune 100 companies!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26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93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</a:t>
            </a:r>
          </a:p>
          <a:p>
            <a:endParaRPr lang="en-US" dirty="0"/>
          </a:p>
          <a:p>
            <a:r>
              <a:rPr lang="en-US" dirty="0"/>
              <a:t>https://data-flair.training/blogs/cassandra-user-defined-types/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0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8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8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3AE61-C235-4581-B697-70D63844B9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5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27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3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096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55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32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490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4287387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539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616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853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105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469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169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14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400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577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41223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209748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681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832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94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E30040-C5BA-4724-B8AC-1B4D0E2E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798F-5DEE-4663-9FB1-BC02184A92C8}" type="datetimeFigureOut">
              <a:rPr lang="en-IN" smtClean="0"/>
              <a:t>28-03-2022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3F2EF-C16A-47BD-909F-1A2F642D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1E724-5F55-409E-9A4A-47F88F17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C14F5-4678-4A95-B0F1-3C1C8E23F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0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6276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1873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0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50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97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0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44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teddyma.gitbooks.io/learncassandra/content/concurrent/concurrency_control.html" TargetMode="External"/><Relationship Id="rId3" Type="http://schemas.openxmlformats.org/officeDocument/2006/relationships/hyperlink" Target="https://www.techrepublic.com/article/apples-secret-nosql-sauce-includes-a-hefty-dose-of-cassandra/" TargetMode="External"/><Relationship Id="rId7" Type="http://schemas.openxmlformats.org/officeDocument/2006/relationships/hyperlink" Target="https://www.infoworld.com/article/3191895/light-a-fire-under-cassandra-with-apache-ignite.html" TargetMode="External"/><Relationship Id="rId2" Type="http://schemas.openxmlformats.org/officeDocument/2006/relationships/hyperlink" Target="https://cassandra.apache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foq.com/news/2014/10/netflix-cassandra/" TargetMode="External"/><Relationship Id="rId5" Type="http://schemas.openxmlformats.org/officeDocument/2006/relationships/hyperlink" Target="https://readwrite.com/2011/01/28/how-netflix-adopted-nosql/" TargetMode="External"/><Relationship Id="rId4" Type="http://schemas.openxmlformats.org/officeDocument/2006/relationships/hyperlink" Target="https://netflixtechblog.com/scaling-time-series-data-storage-part-i-ec2b6d44ba39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uru99.com/cassandra-architecture.html#:~:text=There%20are%20two%20kinds%20of%20replication%20strategies%20in%20Cassandra.&amp;text=SimpleStrategy%20is%20used%20when%20you,direction%20in%20the%20Node%20ring.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A9760C-0048-4AFC-84DA-BBE1F317E1DF}"/>
              </a:ext>
            </a:extLst>
          </p:cNvPr>
          <p:cNvSpPr/>
          <p:nvPr/>
        </p:nvSpPr>
        <p:spPr>
          <a:xfrm>
            <a:off x="6881912" y="2697522"/>
            <a:ext cx="53675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9525" cmpd="sng">
                  <a:solidFill>
                    <a:srgbClr val="0070C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cs typeface="Arabic Typesetting" panose="03020402040406030203" pitchFamily="66" charset="-78"/>
              </a:rPr>
              <a:t>Apache Cassandra </a:t>
            </a:r>
            <a:endParaRPr lang="en-IN" sz="5400" b="1" cap="none" spc="50" dirty="0">
              <a:ln w="9525" cmpd="sng">
                <a:solidFill>
                  <a:srgbClr val="0070C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F2E26-E654-429F-ABA6-655F2103069E}"/>
              </a:ext>
            </a:extLst>
          </p:cNvPr>
          <p:cNvSpPr txBox="1"/>
          <p:nvPr/>
        </p:nvSpPr>
        <p:spPr>
          <a:xfrm>
            <a:off x="133164" y="5948039"/>
            <a:ext cx="10901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Arabic Typesetting" panose="03020402040406030203" pitchFamily="66" charset="-78"/>
              </a:rPr>
              <a:t>Team : 1</a:t>
            </a:r>
          </a:p>
          <a:p>
            <a:pPr fontAlgn="ctr"/>
            <a:r>
              <a:rPr lang="en-US" sz="1600" b="1" dirty="0">
                <a:solidFill>
                  <a:schemeClr val="bg1"/>
                </a:solidFill>
                <a:cs typeface="Arabic Typesetting" panose="03020402040406030203" pitchFamily="66" charset="-78"/>
              </a:rPr>
              <a:t>Members: </a:t>
            </a:r>
            <a:r>
              <a:rPr lang="en-IN" sz="1600" b="0" i="0" dirty="0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Ashwin Arun Dixit, Bradley Reardon, </a:t>
            </a:r>
            <a:r>
              <a:rPr lang="en-IN" sz="1600" b="0" i="0" dirty="0" err="1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Rehapriadarsini</a:t>
            </a:r>
            <a:r>
              <a:rPr lang="en-IN" sz="1600" b="0" i="0" dirty="0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 </a:t>
            </a:r>
            <a:r>
              <a:rPr lang="en-IN" sz="1600" b="0" i="0" dirty="0" err="1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Manikandasamy</a:t>
            </a:r>
            <a:r>
              <a:rPr lang="en-IN" sz="1600" b="0" i="0" dirty="0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, </a:t>
            </a:r>
            <a:r>
              <a:rPr lang="en-IN" sz="1600" b="0" i="0" dirty="0" err="1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Wafa</a:t>
            </a:r>
            <a:r>
              <a:rPr lang="en-IN" sz="1600" b="0" i="0" dirty="0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 Hamad </a:t>
            </a:r>
            <a:r>
              <a:rPr lang="en-IN" sz="1600" b="0" i="0" dirty="0" err="1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Altuwaijri</a:t>
            </a:r>
            <a:r>
              <a:rPr lang="en-IN" sz="1600" b="0" i="0" dirty="0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, </a:t>
            </a:r>
            <a:r>
              <a:rPr lang="en-IN" sz="1600" b="0" i="0" dirty="0" err="1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Zeqiu</a:t>
            </a:r>
            <a:r>
              <a:rPr lang="en-IN" sz="1600" b="0" i="0" dirty="0">
                <a:solidFill>
                  <a:schemeClr val="bg1"/>
                </a:solidFill>
                <a:effectLst/>
                <a:cs typeface="Arabic Typesetting" panose="03020402040406030203" pitchFamily="66" charset="-78"/>
              </a:rPr>
              <a:t> Zhang</a:t>
            </a:r>
            <a:endParaRPr lang="en-IN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296CA8-B9A9-4A81-A0C3-BA4FA5EB07D3}"/>
              </a:ext>
            </a:extLst>
          </p:cNvPr>
          <p:cNvSpPr/>
          <p:nvPr/>
        </p:nvSpPr>
        <p:spPr>
          <a:xfrm>
            <a:off x="8412809" y="3698813"/>
            <a:ext cx="230575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cs typeface="Arabic Typesetting" panose="03020402040406030203" pitchFamily="66" charset="-78"/>
              </a:rPr>
              <a:t>Presented by</a:t>
            </a:r>
          </a:p>
          <a:p>
            <a:pPr algn="ctr"/>
            <a:r>
              <a:rPr lang="en-US" sz="2400" b="1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cs typeface="Arabic Typesetting" panose="03020402040406030203" pitchFamily="66" charset="-78"/>
              </a:rPr>
              <a:t>Team Cassandra </a:t>
            </a:r>
            <a:endParaRPr lang="en-IN" sz="2400" b="1" cap="none" spc="0" dirty="0">
              <a:ln w="0"/>
              <a:solidFill>
                <a:schemeClr val="accent5">
                  <a:lumMod val="20000"/>
                  <a:lumOff val="8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0"/>
    </mc:Choice>
    <mc:Fallback xmlns="">
      <p:transition spd="slow" advTm="45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04C59-660C-47FE-9055-B9361BF59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In-memory capability</a:t>
            </a:r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D989DE-8537-494E-A0C0-3B282D5C29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8CCC86-70DD-4517-8432-5E4E73CD6D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One of the significant limitation of Cassandra is that it is not an in-memory database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Cassandra is disk based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u="sng" dirty="0">
                <a:solidFill>
                  <a:srgbClr val="002060"/>
                </a:solidFill>
              </a:rPr>
              <a:t>How to overcome this limitation?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Apache Ignite </a:t>
            </a:r>
            <a:r>
              <a:rPr lang="en-US" sz="2400" dirty="0"/>
              <a:t>(an in-memory computing platform)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can be placed between Apache Cassandra and an existing application layer without any changes to the Cassandra data and limited changes to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83571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04C59-660C-47FE-9055-B9361BF59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Concurrency &amp; Durability</a:t>
            </a:r>
            <a:endParaRPr lang="en-IN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C13153-90CC-416A-B6C3-5D8CED8D801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1A0429-D46B-4C1E-8981-0B3F0E41CD02}"/>
              </a:ext>
            </a:extLst>
          </p:cNvPr>
          <p:cNvSpPr txBox="1">
            <a:spLocks/>
          </p:cNvSpPr>
          <p:nvPr/>
        </p:nvSpPr>
        <p:spPr>
          <a:xfrm>
            <a:off x="714375" y="1460550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500" b="1" dirty="0">
                <a:solidFill>
                  <a:srgbClr val="002060"/>
                </a:solidFill>
              </a:rPr>
              <a:t>Concurrency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Cassandra is not truly ACID complaint, but it ensures row-level isolation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It does not use ACID transactions like RDBMS but it offers atomic, isolated and durable transactions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Durability</a:t>
            </a:r>
          </a:p>
          <a:p>
            <a:pPr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400" dirty="0"/>
              <a:t>Data durability in Cassandra is guaranteed by the usage of replicas</a:t>
            </a:r>
          </a:p>
          <a:p>
            <a:pPr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400" dirty="0"/>
              <a:t>Cassandra writes are durable</a:t>
            </a:r>
          </a:p>
        </p:txBody>
      </p:sp>
    </p:spTree>
    <p:extLst>
      <p:ext uri="{BB962C8B-B14F-4D97-AF65-F5344CB8AC3E}">
        <p14:creationId xmlns:p14="http://schemas.microsoft.com/office/powerpoint/2010/main" val="20220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04C59-660C-47FE-9055-B9361BF59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Support for SQL &amp; Server Operating Systems</a:t>
            </a: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88AC1A-DFD9-4136-A629-B9DD8D2997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400" dirty="0"/>
          </a:p>
          <a:p>
            <a:endParaRPr lang="en-US" sz="3400" dirty="0"/>
          </a:p>
          <a:p>
            <a:endParaRPr lang="en-IN" sz="3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F8B017-8FAD-43CB-831F-985FCA25E6E5}"/>
              </a:ext>
            </a:extLst>
          </p:cNvPr>
          <p:cNvSpPr txBox="1">
            <a:spLocks/>
          </p:cNvSpPr>
          <p:nvPr/>
        </p:nvSpPr>
        <p:spPr>
          <a:xfrm>
            <a:off x="838200" y="1355108"/>
            <a:ext cx="10515600" cy="487701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3800" b="1" dirty="0">
                <a:solidFill>
                  <a:srgbClr val="002060"/>
                </a:solidFill>
              </a:rPr>
              <a:t>Support for SQL</a:t>
            </a:r>
          </a:p>
          <a:p>
            <a:pPr>
              <a:lnSpc>
                <a:spcPct val="16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900" dirty="0"/>
              <a:t>It does not provide support to full set of SQL features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2600" dirty="0"/>
              <a:t>   	</a:t>
            </a:r>
            <a:r>
              <a:rPr lang="en-US" sz="2900" dirty="0">
                <a:solidFill>
                  <a:schemeClr val="accent4">
                    <a:lumMod val="75000"/>
                  </a:schemeClr>
                </a:solidFill>
              </a:rPr>
              <a:t>SQL statements: </a:t>
            </a:r>
            <a:r>
              <a:rPr lang="en-US" sz="2900" dirty="0"/>
              <a:t>SELECT, INSERT, UPDATE, DELETE</a:t>
            </a:r>
            <a:endParaRPr lang="en-US" sz="2600" dirty="0"/>
          </a:p>
          <a:p>
            <a:pPr>
              <a:lnSpc>
                <a:spcPct val="16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900" dirty="0"/>
              <a:t>DDL and DML statements are supported for CQL (Cassandra Query Language)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900" b="1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 Operating Systems</a:t>
            </a:r>
          </a:p>
          <a:p>
            <a:pPr>
              <a:lnSpc>
                <a:spcPct val="17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rgbClr val="222222"/>
                </a:solidFill>
              </a:rPr>
              <a:t>BSD</a:t>
            </a:r>
          </a:p>
          <a:p>
            <a:pPr>
              <a:lnSpc>
                <a:spcPct val="17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rgbClr val="222222"/>
                </a:solidFill>
              </a:rPr>
              <a:t>Linux</a:t>
            </a:r>
            <a:endParaRPr lang="en-US" sz="2900" dirty="0"/>
          </a:p>
          <a:p>
            <a:pPr>
              <a:lnSpc>
                <a:spcPct val="17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rgbClr val="222222"/>
                </a:solidFill>
              </a:rPr>
              <a:t>OS X</a:t>
            </a:r>
            <a:endParaRPr lang="en-US" sz="2900" dirty="0"/>
          </a:p>
          <a:p>
            <a:pPr>
              <a:lnSpc>
                <a:spcPct val="17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rgbClr val="222222"/>
                </a:solidFill>
              </a:rPr>
              <a:t>Windows</a:t>
            </a:r>
            <a:endParaRPr lang="en-IN" sz="2900" dirty="0"/>
          </a:p>
        </p:txBody>
      </p:sp>
    </p:spTree>
    <p:extLst>
      <p:ext uri="{BB962C8B-B14F-4D97-AF65-F5344CB8AC3E}">
        <p14:creationId xmlns:p14="http://schemas.microsoft.com/office/powerpoint/2010/main" val="207193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Cassandra Main Components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63E626-C4DA-45A1-898E-CEBD98E23D46}"/>
              </a:ext>
            </a:extLst>
          </p:cNvPr>
          <p:cNvGrpSpPr/>
          <p:nvPr/>
        </p:nvGrpSpPr>
        <p:grpSpPr>
          <a:xfrm>
            <a:off x="4137746" y="2143309"/>
            <a:ext cx="3744415" cy="3744416"/>
            <a:chOff x="2699794" y="1988840"/>
            <a:chExt cx="3744415" cy="3744416"/>
          </a:xfrm>
        </p:grpSpPr>
        <p:sp>
          <p:nvSpPr>
            <p:cNvPr id="4" name="Block Arc 20">
              <a:extLst>
                <a:ext uri="{FF2B5EF4-FFF2-40B4-BE49-F238E27FC236}">
                  <a16:creationId xmlns:a16="http://schemas.microsoft.com/office/drawing/2014/main" id="{751C192E-ECDF-4523-B09B-2E79A8A9370F}"/>
                </a:ext>
              </a:extLst>
            </p:cNvPr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21">
              <a:extLst>
                <a:ext uri="{FF2B5EF4-FFF2-40B4-BE49-F238E27FC236}">
                  <a16:creationId xmlns:a16="http://schemas.microsoft.com/office/drawing/2014/main" id="{16266C81-3C6F-4409-8A91-4AF489C0AF00}"/>
                </a:ext>
              </a:extLst>
            </p:cNvPr>
            <p:cNvSpPr/>
            <p:nvPr/>
          </p:nvSpPr>
          <p:spPr>
            <a:xfrm rot="10800000">
              <a:off x="4167604" y="4223187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22">
              <a:extLst>
                <a:ext uri="{FF2B5EF4-FFF2-40B4-BE49-F238E27FC236}">
                  <a16:creationId xmlns:a16="http://schemas.microsoft.com/office/drawing/2014/main" id="{D89ABCE8-C229-4C01-9E65-636F804DBB0D}"/>
                </a:ext>
              </a:extLst>
            </p:cNvPr>
            <p:cNvSpPr/>
            <p:nvPr/>
          </p:nvSpPr>
          <p:spPr>
            <a:xfrm rot="162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4C1A646F-6DD8-4458-A5BF-483193A9F995}"/>
                </a:ext>
              </a:extLst>
            </p:cNvPr>
            <p:cNvSpPr/>
            <p:nvPr/>
          </p:nvSpPr>
          <p:spPr>
            <a:xfrm>
              <a:off x="3771050" y="3068111"/>
              <a:ext cx="1584000" cy="1584176"/>
            </a:xfrm>
            <a:prstGeom prst="roundRect">
              <a:avLst>
                <a:gd name="adj" fmla="val 30355"/>
              </a:avLst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Cassandra</a:t>
              </a:r>
              <a:endParaRPr lang="ko-KR" altLang="en-US" dirty="0"/>
            </a:p>
          </p:txBody>
        </p:sp>
        <p:sp>
          <p:nvSpPr>
            <p:cNvPr id="8" name="Up Arrow 23">
              <a:extLst>
                <a:ext uri="{FF2B5EF4-FFF2-40B4-BE49-F238E27FC236}">
                  <a16:creationId xmlns:a16="http://schemas.microsoft.com/office/drawing/2014/main" id="{E4AF1040-EB49-4BFD-ABB0-2B5CBDB87A49}"/>
                </a:ext>
              </a:extLst>
            </p:cNvPr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E7E619-C536-4D8D-AAB3-86D6507D4296}"/>
              </a:ext>
            </a:extLst>
          </p:cNvPr>
          <p:cNvGrpSpPr/>
          <p:nvPr/>
        </p:nvGrpSpPr>
        <p:grpSpPr>
          <a:xfrm>
            <a:off x="8753412" y="4151391"/>
            <a:ext cx="3327107" cy="1344893"/>
            <a:chOff x="2079598" y="4324401"/>
            <a:chExt cx="4492794" cy="13448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8B59B1-8B94-4741-A181-45B899F10928}"/>
                </a:ext>
              </a:extLst>
            </p:cNvPr>
            <p:cNvSpPr txBox="1"/>
            <p:nvPr/>
          </p:nvSpPr>
          <p:spPr>
            <a:xfrm>
              <a:off x="2111888" y="4468965"/>
              <a:ext cx="44282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202124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A cluster is a group of nodes that collectively serve a single system.</a:t>
              </a:r>
              <a:endParaRPr lang="en-US" sz="12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202124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The database in Cassandra is made up of many Cassandra Clusters.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95482-6EAB-4CA8-B51E-E1CC319EC157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Cluster</a:t>
              </a:r>
              <a:endParaRPr lang="ko-KR" altLang="en-US" sz="1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B114F3-08CB-40AB-8A73-E14F6792F7E1}"/>
              </a:ext>
            </a:extLst>
          </p:cNvPr>
          <p:cNvGrpSpPr/>
          <p:nvPr/>
        </p:nvGrpSpPr>
        <p:grpSpPr>
          <a:xfrm>
            <a:off x="246611" y="1820709"/>
            <a:ext cx="3328230" cy="907896"/>
            <a:chOff x="2120299" y="4236466"/>
            <a:chExt cx="4492794" cy="9078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004FFF-40B8-4B88-A050-656A11453CC7}"/>
                </a:ext>
              </a:extLst>
            </p:cNvPr>
            <p:cNvSpPr txBox="1"/>
            <p:nvPr/>
          </p:nvSpPr>
          <p:spPr>
            <a:xfrm>
              <a:off x="2893171" y="4651919"/>
              <a:ext cx="323065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 Cassandra node is a place where data is stored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9B18EB-068E-42C7-8466-638F7F481070}"/>
                </a:ext>
              </a:extLst>
            </p:cNvPr>
            <p:cNvSpPr txBox="1"/>
            <p:nvPr/>
          </p:nvSpPr>
          <p:spPr>
            <a:xfrm>
              <a:off x="2120299" y="4236466"/>
              <a:ext cx="4492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Node</a:t>
              </a:r>
              <a:endParaRPr lang="ko-KR" altLang="en-US" sz="1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311E5-B338-4A8F-8891-F8E63FD9C6C3}"/>
              </a:ext>
            </a:extLst>
          </p:cNvPr>
          <p:cNvGrpSpPr/>
          <p:nvPr/>
        </p:nvGrpSpPr>
        <p:grpSpPr>
          <a:xfrm>
            <a:off x="369378" y="4499459"/>
            <a:ext cx="3328230" cy="877616"/>
            <a:chOff x="2123155" y="4237144"/>
            <a:chExt cx="4492794" cy="8776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8F37B7-25F7-449C-A86C-DBBE74D09EF7}"/>
                </a:ext>
              </a:extLst>
            </p:cNvPr>
            <p:cNvSpPr txBox="1"/>
            <p:nvPr/>
          </p:nvSpPr>
          <p:spPr>
            <a:xfrm>
              <a:off x="2974046" y="4653095"/>
              <a:ext cx="3607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data center is a cluster of interconnected nodes.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96F2BA-829F-4F60-9308-7334136CC513}"/>
                </a:ext>
              </a:extLst>
            </p:cNvPr>
            <p:cNvSpPr txBox="1"/>
            <p:nvPr/>
          </p:nvSpPr>
          <p:spPr>
            <a:xfrm>
              <a:off x="2123155" y="4237144"/>
              <a:ext cx="4492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Data Center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4F27C2-99A8-469E-958C-B95BFD896DCF}"/>
              </a:ext>
            </a:extLst>
          </p:cNvPr>
          <p:cNvSpPr txBox="1"/>
          <p:nvPr/>
        </p:nvSpPr>
        <p:spPr>
          <a:xfrm>
            <a:off x="4730966" y="2604780"/>
            <a:ext cx="43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3FD9E8-0D1C-4F8C-A2CB-177F78783EEA}"/>
              </a:ext>
            </a:extLst>
          </p:cNvPr>
          <p:cNvSpPr txBox="1"/>
          <p:nvPr/>
        </p:nvSpPr>
        <p:spPr>
          <a:xfrm>
            <a:off x="6880756" y="2639270"/>
            <a:ext cx="63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88E3AE-1943-4261-9B41-CB0F3A798184}"/>
              </a:ext>
            </a:extLst>
          </p:cNvPr>
          <p:cNvSpPr txBox="1"/>
          <p:nvPr/>
        </p:nvSpPr>
        <p:spPr>
          <a:xfrm>
            <a:off x="6977277" y="4868791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748CBD-1E4F-41C7-9552-BF104446104B}"/>
              </a:ext>
            </a:extLst>
          </p:cNvPr>
          <p:cNvSpPr txBox="1"/>
          <p:nvPr/>
        </p:nvSpPr>
        <p:spPr>
          <a:xfrm>
            <a:off x="4649459" y="4833780"/>
            <a:ext cx="33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75FFB6-EBA3-46FA-87DA-6098BB36A6C7}"/>
              </a:ext>
            </a:extLst>
          </p:cNvPr>
          <p:cNvSpPr/>
          <p:nvPr/>
        </p:nvSpPr>
        <p:spPr>
          <a:xfrm>
            <a:off x="3581814" y="1711757"/>
            <a:ext cx="4911681" cy="44330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2ADCE50C-47E7-4CA0-BC01-B0AE7EC3F727}"/>
              </a:ext>
            </a:extLst>
          </p:cNvPr>
          <p:cNvCxnSpPr>
            <a:cxnSpLocks/>
          </p:cNvCxnSpPr>
          <p:nvPr/>
        </p:nvCxnSpPr>
        <p:spPr>
          <a:xfrm flipV="1">
            <a:off x="2590617" y="3928262"/>
            <a:ext cx="1727646" cy="73538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5778BCDA-6C0B-4372-80AF-48B18D430DD4}"/>
              </a:ext>
            </a:extLst>
          </p:cNvPr>
          <p:cNvCxnSpPr/>
          <p:nvPr/>
        </p:nvCxnSpPr>
        <p:spPr>
          <a:xfrm rot="10800000">
            <a:off x="8617306" y="3357678"/>
            <a:ext cx="1477670" cy="86319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C8DB3883-5D0E-40AA-9896-B8C66259BBE8}"/>
              </a:ext>
            </a:extLst>
          </p:cNvPr>
          <p:cNvCxnSpPr>
            <a:cxnSpLocks/>
          </p:cNvCxnSpPr>
          <p:nvPr/>
        </p:nvCxnSpPr>
        <p:spPr>
          <a:xfrm>
            <a:off x="2304288" y="1937535"/>
            <a:ext cx="2084832" cy="52945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6"/>
    </mc:Choice>
    <mc:Fallback xmlns="">
      <p:transition spd="slow" advTm="2104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928DEC-F7D1-41C3-B104-9B85C74A8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Cassandra Characteristics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4BCC1-8439-49EA-A2B4-D25A606EC2A7}"/>
              </a:ext>
            </a:extLst>
          </p:cNvPr>
          <p:cNvSpPr txBox="1"/>
          <p:nvPr/>
        </p:nvSpPr>
        <p:spPr>
          <a:xfrm>
            <a:off x="482601" y="1496291"/>
            <a:ext cx="4727574" cy="3570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Elastic scalability</a:t>
            </a:r>
            <a:endParaRPr lang="en-US" sz="24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24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Cassandra is highly scalable.</a:t>
            </a:r>
          </a:p>
          <a:p>
            <a:endParaRPr lang="en-US" sz="20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Cassandra scales horizontally.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endParaRPr lang="en-US" sz="32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Node addition improves efficiency</a:t>
            </a:r>
            <a:r>
              <a:rPr lang="en-US" dirty="0"/>
              <a:t>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3285AB-C131-468D-B738-F57375E18D6D}"/>
              </a:ext>
            </a:extLst>
          </p:cNvPr>
          <p:cNvGraphicFramePr/>
          <p:nvPr/>
        </p:nvGraphicFramePr>
        <p:xfrm>
          <a:off x="3246583" y="1686406"/>
          <a:ext cx="4618181" cy="246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011FA4-261A-4BE4-AF1F-980DF2FAA2E7}"/>
              </a:ext>
            </a:extLst>
          </p:cNvPr>
          <p:cNvGraphicFramePr/>
          <p:nvPr/>
        </p:nvGraphicFramePr>
        <p:xfrm>
          <a:off x="8945418" y="1582497"/>
          <a:ext cx="2763981" cy="246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1A1639CC-58D6-4D94-9AC7-6D889674DF60}"/>
              </a:ext>
            </a:extLst>
          </p:cNvPr>
          <p:cNvSpPr/>
          <p:nvPr/>
        </p:nvSpPr>
        <p:spPr>
          <a:xfrm>
            <a:off x="7479145" y="2562706"/>
            <a:ext cx="925945" cy="50569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7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83"/>
    </mc:Choice>
    <mc:Fallback xmlns="">
      <p:transition spd="slow" advTm="190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928DEC-F7D1-41C3-B104-9B85C74A8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Cassandra Characteristics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4BCC1-8439-49EA-A2B4-D25A606EC2A7}"/>
              </a:ext>
            </a:extLst>
          </p:cNvPr>
          <p:cNvSpPr txBox="1"/>
          <p:nvPr/>
        </p:nvSpPr>
        <p:spPr>
          <a:xfrm>
            <a:off x="72916" y="1560562"/>
            <a:ext cx="4177145" cy="45322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Always on architecture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 </a:t>
            </a:r>
            <a:endParaRPr lang="en-US" sz="2400" b="1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There is no single point of failure for Cassandra.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 cluster's nodes serve as replicas.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Cassandra will return the most recent value to the client if any of the nodes answer with an out-of-date value.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</a:pPr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Easy data distribution </a:t>
            </a: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By replicating data through various data centers, Cassandra allows you to spread data however you need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C033D-8A2D-41E8-8361-FE0EAC6220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89" y="1946563"/>
            <a:ext cx="76295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50"/>
    </mc:Choice>
    <mc:Fallback xmlns="">
      <p:transition spd="slow" advTm="470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928DEC-F7D1-41C3-B104-9B85C74A8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Cassandra Characteristics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4BCC1-8439-49EA-A2B4-D25A606EC2A7}"/>
              </a:ext>
            </a:extLst>
          </p:cNvPr>
          <p:cNvSpPr txBox="1"/>
          <p:nvPr/>
        </p:nvSpPr>
        <p:spPr>
          <a:xfrm>
            <a:off x="602673" y="2143991"/>
            <a:ext cx="4177145" cy="30501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Fast linear-scale performance</a:t>
            </a:r>
            <a:endParaRPr lang="en-US" b="1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As the number of nodes in the cluster increase, your </a:t>
            </a:r>
            <a:r>
              <a: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throughput increases.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</a:pPr>
            <a:endParaRPr lang="en-US" sz="2000" b="1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212529"/>
                </a:solidFill>
                <a:effectLst/>
                <a:ea typeface="Calibri" panose="020F0502020204030204" pitchFamily="34" charset="0"/>
              </a:rPr>
              <a:t>Allows a client to add nodes in a linear fashion without having to deal with the complexities.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961A1A-38F2-4A5A-BC4D-74966A33C5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41" y="2258291"/>
            <a:ext cx="6539345" cy="34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6"/>
    </mc:Choice>
    <mc:Fallback xmlns="">
      <p:transition spd="slow" advTm="1109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928DEC-F7D1-41C3-B104-9B85C74A8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Cassandra Characteristics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4BCC1-8439-49EA-A2B4-D25A606EC2A7}"/>
              </a:ext>
            </a:extLst>
          </p:cNvPr>
          <p:cNvSpPr txBox="1"/>
          <p:nvPr/>
        </p:nvSpPr>
        <p:spPr>
          <a:xfrm>
            <a:off x="69273" y="1267691"/>
            <a:ext cx="41771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97444-A016-4DE8-B011-82F06DD476D2}"/>
              </a:ext>
            </a:extLst>
          </p:cNvPr>
          <p:cNvSpPr txBox="1"/>
          <p:nvPr/>
        </p:nvSpPr>
        <p:spPr>
          <a:xfrm>
            <a:off x="406690" y="1267766"/>
            <a:ext cx="5636202" cy="5994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3048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Clr>
                <a:schemeClr val="accent3">
                  <a:lumMod val="50000"/>
                </a:schemeClr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Flexible data storage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30480" lvl="0" algn="just" rtl="0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Clr>
                <a:schemeClr val="accent3">
                  <a:lumMod val="50000"/>
                </a:schemeClr>
              </a:buClr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Cassandra can handle all types of data, including structured, semi-structured, and unstructured data. It can dynamically adapt to changes in your data structures based on your requirements.</a:t>
            </a:r>
          </a:p>
          <a:p>
            <a:pPr marL="342900" marR="3048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Clr>
                <a:schemeClr val="accent3">
                  <a:lumMod val="50000"/>
                </a:schemeClr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US" b="1" dirty="0">
              <a:solidFill>
                <a:srgbClr val="0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30480" lvl="0" indent="-342900" algn="just" rtl="0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Clr>
                <a:schemeClr val="accent3">
                  <a:lumMod val="50000"/>
                </a:schemeClr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Fast writes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30480" lvl="0" algn="just" rtl="0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Clr>
                <a:schemeClr val="accent3">
                  <a:lumMod val="50000"/>
                </a:schemeClr>
              </a:buClr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Cassandra was designed to run on low-cost commodity hardware. It can store hundreds of terabytes of data and performs quick writes without affecting read quality.</a:t>
            </a:r>
          </a:p>
          <a:p>
            <a:pPr marL="342900" marR="30480" lvl="0" indent="-34290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30480" lvl="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tabLst>
                <a:tab pos="457200" algn="l"/>
              </a:tabLst>
            </a:pPr>
            <a:endParaRPr lang="en-US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9E5D-634C-4F89-8EB8-ABD888593F58}"/>
              </a:ext>
            </a:extLst>
          </p:cNvPr>
          <p:cNvSpPr txBox="1"/>
          <p:nvPr/>
        </p:nvSpPr>
        <p:spPr>
          <a:xfrm>
            <a:off x="6896100" y="2428930"/>
            <a:ext cx="5140902" cy="177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rtl="0">
              <a:lnSpc>
                <a:spcPct val="150000"/>
              </a:lnSpc>
              <a:spcBef>
                <a:spcPts val="750"/>
              </a:spcBef>
              <a:spcAft>
                <a:spcPts val="500"/>
              </a:spcAft>
              <a:buClr>
                <a:schemeClr val="accent3">
                  <a:lumMod val="50000"/>
                </a:schemeClr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High Reliability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12529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Cassandra is designed to manage node failures in the cluster without impacting performance, as it has no single node failure.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51"/>
    </mc:Choice>
    <mc:Fallback xmlns="">
      <p:transition spd="slow" advTm="2605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24348"/>
            <a:ext cx="11573197" cy="724247"/>
          </a:xfrm>
        </p:spPr>
        <p:txBody>
          <a:bodyPr/>
          <a:lstStyle/>
          <a:p>
            <a:r>
              <a:rPr lang="en-US" sz="4000" b="1" dirty="0">
                <a:latin typeface="+mn-lt"/>
              </a:rPr>
              <a:t>Cassandra Data Types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05AF9029-02D8-49F5-9D0B-A2A3774272A7}"/>
              </a:ext>
            </a:extLst>
          </p:cNvPr>
          <p:cNvGrpSpPr/>
          <p:nvPr/>
        </p:nvGrpSpPr>
        <p:grpSpPr>
          <a:xfrm>
            <a:off x="4381625" y="2152489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5483873C-93F3-40C4-AC05-0779AE3C4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B9D50853-0798-45F9-A027-B9CD3D66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F3659C04-5248-4CC8-ADDD-EDC0EA544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CBDE334A-F6A3-4DBE-9E16-72FC361EA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1B505C23-FCC6-4E07-9225-8B2EB9935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E649CC1-694E-445F-8081-039BEBAF6CFF}"/>
              </a:ext>
            </a:extLst>
          </p:cNvPr>
          <p:cNvSpPr txBox="1"/>
          <p:nvPr/>
        </p:nvSpPr>
        <p:spPr>
          <a:xfrm rot="1898085">
            <a:off x="4598773" y="3094049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Collection Data Type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BFD24-45B0-4CEB-BE48-833052D10F94}"/>
              </a:ext>
            </a:extLst>
          </p:cNvPr>
          <p:cNvSpPr txBox="1"/>
          <p:nvPr/>
        </p:nvSpPr>
        <p:spPr>
          <a:xfrm rot="19719727">
            <a:off x="6551989" y="3342472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Built-In Data Type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2DD8E-9734-426C-9C62-C29DFBB0AD2B}"/>
              </a:ext>
            </a:extLst>
          </p:cNvPr>
          <p:cNvSpPr txBox="1"/>
          <p:nvPr/>
        </p:nvSpPr>
        <p:spPr>
          <a:xfrm>
            <a:off x="5496051" y="4567376"/>
            <a:ext cx="11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User-Defined Data Type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8129911" y="2196565"/>
            <a:ext cx="3744000" cy="2954654"/>
            <a:chOff x="7637355" y="2159174"/>
            <a:chExt cx="3744000" cy="29546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Cassandra data types are pre-defined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 The user can refer the variables to any of data types.</a:t>
              </a:r>
            </a:p>
            <a:p>
              <a:pPr algn="r"/>
              <a:endParaRPr lang="en-US" sz="1200" dirty="0">
                <a:solidFill>
                  <a:srgbClr val="444444"/>
                </a:solidFill>
                <a:latin typeface="Georgia" panose="02040502050405020303" pitchFamily="18" charset="0"/>
              </a:endParaRPr>
            </a:p>
            <a:p>
              <a:pPr algn="r"/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There are many built-in data types in Cassandra:</a:t>
              </a:r>
            </a:p>
            <a:p>
              <a:pPr algn="r"/>
              <a:endParaRPr lang="en-US" sz="1200" dirty="0">
                <a:solidFill>
                  <a:srgbClr val="444444"/>
                </a:solidFill>
                <a:latin typeface="Georgia" panose="02040502050405020303" pitchFamily="18" charset="0"/>
              </a:endParaRPr>
            </a:p>
            <a:p>
              <a:pPr marL="171450" indent="-171450" algn="ctr">
                <a:buFont typeface="Wingdings" panose="05000000000000000000" pitchFamily="2" charset="2"/>
                <a:buChar char="ü"/>
              </a:pPr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Boolean</a:t>
              </a:r>
            </a:p>
            <a:p>
              <a:pPr marL="171450" indent="-171450" algn="ctr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444444"/>
                  </a:solidFill>
                  <a:latin typeface="Georgia" panose="02040502050405020303" pitchFamily="18" charset="0"/>
                </a:rPr>
                <a:t>Decimal</a:t>
              </a:r>
              <a:endParaRPr lang="en-US" sz="1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endParaRPr>
            </a:p>
            <a:p>
              <a:pPr marL="171450" indent="-171450" algn="ctr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444444"/>
                  </a:solidFill>
                  <a:latin typeface="Georgia" panose="02040502050405020303" pitchFamily="18" charset="0"/>
                </a:rPr>
                <a:t>Counter</a:t>
              </a:r>
            </a:p>
            <a:p>
              <a:pPr marL="171450" indent="-171450" algn="ctr">
                <a:buFont typeface="Wingdings" panose="05000000000000000000" pitchFamily="2" charset="2"/>
                <a:buChar char="ü"/>
              </a:pPr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Double</a:t>
              </a:r>
            </a:p>
            <a:p>
              <a:pPr marL="171450" indent="-171450" algn="ctr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rgbClr val="444444"/>
                  </a:solidFill>
                  <a:latin typeface="Georgia" panose="02040502050405020303" pitchFamily="18" charset="0"/>
                </a:rPr>
                <a:t>Float</a:t>
              </a:r>
            </a:p>
            <a:p>
              <a:pPr marL="171450" indent="-171450" algn="ctr">
                <a:buFont typeface="Wingdings" panose="05000000000000000000" pitchFamily="2" charset="2"/>
                <a:buChar char="ü"/>
              </a:pPr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Int</a:t>
              </a:r>
            </a:p>
            <a:p>
              <a:pPr algn="ctr"/>
              <a:endParaRPr lang="en-US" sz="1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endParaRPr>
            </a:p>
            <a:p>
              <a:pPr algn="r"/>
              <a:endParaRPr lang="en-US" altLang="ko-KR" sz="1200" dirty="0">
                <a:solidFill>
                  <a:srgbClr val="444444"/>
                </a:solidFill>
                <a:latin typeface="Georgia" panose="02040502050405020303" pitchFamily="18" charset="0"/>
              </a:endParaRPr>
            </a:p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</a:rPr>
                <a:t>Built-In Data type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7">
            <a:extLst>
              <a:ext uri="{FF2B5EF4-FFF2-40B4-BE49-F238E27FC236}">
                <a16:creationId xmlns:a16="http://schemas.microsoft.com/office/drawing/2014/main" id="{0D016346-A64A-4CAA-83DD-07D31639E93E}"/>
              </a:ext>
            </a:extLst>
          </p:cNvPr>
          <p:cNvGrpSpPr/>
          <p:nvPr/>
        </p:nvGrpSpPr>
        <p:grpSpPr>
          <a:xfrm>
            <a:off x="464831" y="2235529"/>
            <a:ext cx="3744000" cy="1846658"/>
            <a:chOff x="890962" y="2144778"/>
            <a:chExt cx="3744000" cy="18466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D50B4E-8E9C-4E60-932F-A2A6DBE80655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44444"/>
                  </a:solidFill>
                  <a:latin typeface="Georgia" panose="02040502050405020303" pitchFamily="18" charset="0"/>
                </a:rPr>
                <a:t>In Cassandra, a collection data type is essentially a unit in which several values are stored.</a:t>
              </a:r>
            </a:p>
            <a:p>
              <a:endParaRPr lang="en-US" altLang="ko-KR" sz="1200" dirty="0">
                <a:solidFill>
                  <a:srgbClr val="444444"/>
                </a:solidFill>
                <a:latin typeface="Georgia" panose="02040502050405020303" pitchFamily="18" charset="0"/>
              </a:endParaRPr>
            </a:p>
            <a:p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There are a few collection data types:</a:t>
              </a:r>
            </a:p>
            <a:p>
              <a:pPr algn="ctr"/>
              <a:endParaRPr lang="en-US" sz="1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list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set </a:t>
              </a:r>
              <a:endParaRPr lang="en-US" sz="1200" dirty="0">
                <a:solidFill>
                  <a:srgbClr val="444444"/>
                </a:solidFill>
                <a:latin typeface="Georgia" panose="02040502050405020303" pitchFamily="18" charset="0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map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6A28D-40C7-4711-8819-E05F21B168B9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</a:rPr>
                <a:t>Cassandra Collection Data Type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6CBED2-9738-4FCF-BCFC-72CDEB2781CC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FCB25BAE-C58F-4BAA-B331-A36877561F60}"/>
              </a:ext>
            </a:extLst>
          </p:cNvPr>
          <p:cNvGrpSpPr/>
          <p:nvPr/>
        </p:nvGrpSpPr>
        <p:grpSpPr>
          <a:xfrm>
            <a:off x="3741113" y="5350646"/>
            <a:ext cx="4694986" cy="753352"/>
            <a:chOff x="4625380" y="5129578"/>
            <a:chExt cx="2929464" cy="7533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850BC0-6C6A-49B8-939A-B197D4DC3F6B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44444"/>
                  </a:solidFill>
                  <a:latin typeface="Georgia" panose="02040502050405020303" pitchFamily="18" charset="0"/>
                </a:rPr>
                <a:t>Cassandra CQL allows the user </a:t>
              </a:r>
              <a:r>
                <a:rPr lang="en-US" sz="1200" b="0" i="0" dirty="0">
                  <a:solidFill>
                    <a:srgbClr val="444444"/>
                  </a:solidFill>
                  <a:effectLst/>
                  <a:latin typeface="Georgia" panose="02040502050405020303" pitchFamily="18" charset="0"/>
                </a:rPr>
                <a:t>to define certain data types. The user may create, alter, drop or describe a data type.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635D2D-D146-4588-86B9-9A33CABE09C4}"/>
                </a:ext>
              </a:extLst>
            </p:cNvPr>
            <p:cNvSpPr txBox="1"/>
            <p:nvPr/>
          </p:nvSpPr>
          <p:spPr>
            <a:xfrm>
              <a:off x="4625380" y="5129578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User-Defined Data Type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0FB6D2-D381-4618-8080-45BE1929F34C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59"/>
    </mc:Choice>
    <mc:Fallback xmlns="">
      <p:transition spd="slow" advTm="4005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4BCC1-8439-49EA-A2B4-D25A606EC2A7}"/>
              </a:ext>
            </a:extLst>
          </p:cNvPr>
          <p:cNvSpPr txBox="1"/>
          <p:nvPr/>
        </p:nvSpPr>
        <p:spPr>
          <a:xfrm>
            <a:off x="69273" y="1267691"/>
            <a:ext cx="41771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33F15-593C-4EDE-BB6A-B356ED6BE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209623"/>
              </p:ext>
            </p:extLst>
          </p:nvPr>
        </p:nvGraphicFramePr>
        <p:xfrm>
          <a:off x="911037" y="1452357"/>
          <a:ext cx="10534652" cy="52095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67326">
                  <a:extLst>
                    <a:ext uri="{9D8B030D-6E8A-4147-A177-3AD203B41FA5}">
                      <a16:colId xmlns:a16="http://schemas.microsoft.com/office/drawing/2014/main" val="3120091190"/>
                    </a:ext>
                  </a:extLst>
                </a:gridCol>
                <a:gridCol w="5267326">
                  <a:extLst>
                    <a:ext uri="{9D8B030D-6E8A-4147-A177-3AD203B41FA5}">
                      <a16:colId xmlns:a16="http://schemas.microsoft.com/office/drawing/2014/main" val="3326946353"/>
                    </a:ext>
                  </a:extLst>
                </a:gridCol>
              </a:tblGrid>
              <a:tr h="70939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3200" dirty="0"/>
                        <a:t>Cassandra (NoSQL DBMS)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Low"/>
                      <a:r>
                        <a:rPr lang="en-US" dirty="0"/>
                        <a:t>                           </a:t>
                      </a:r>
                    </a:p>
                    <a:p>
                      <a:pPr algn="justLow"/>
                      <a:r>
                        <a:rPr lang="en-US" dirty="0"/>
                        <a:t>                                    </a:t>
                      </a:r>
                      <a:r>
                        <a:rPr lang="en-US" sz="3200" dirty="0"/>
                        <a:t>RDMBS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03193"/>
                  </a:ext>
                </a:extLst>
              </a:tr>
              <a:tr h="37227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Manages </a:t>
                      </a:r>
                      <a:r>
                        <a:rPr lang="en-US" b="1" dirty="0"/>
                        <a:t>unstructured data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Manages </a:t>
                      </a:r>
                      <a:r>
                        <a:rPr lang="en-US" b="1" dirty="0"/>
                        <a:t>structured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776218"/>
                  </a:ext>
                </a:extLst>
              </a:tr>
              <a:tr h="36393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Has </a:t>
                      </a:r>
                      <a:r>
                        <a:rPr lang="en-US" b="1" dirty="0"/>
                        <a:t>flexible schema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Has </a:t>
                      </a:r>
                      <a:r>
                        <a:rPr lang="en-US" b="1" dirty="0"/>
                        <a:t>fixed schema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8357"/>
                  </a:ext>
                </a:extLst>
              </a:tr>
              <a:tr h="53204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In Cassandra, a </a:t>
                      </a:r>
                      <a:r>
                        <a:rPr lang="en-US" b="1" dirty="0"/>
                        <a:t>table</a:t>
                      </a:r>
                      <a:r>
                        <a:rPr lang="en-US" dirty="0"/>
                        <a:t> is a </a:t>
                      </a:r>
                      <a:r>
                        <a:rPr lang="en-US" b="1" dirty="0"/>
                        <a:t>list of “nested key-value pairs</a:t>
                      </a:r>
                      <a:r>
                        <a:rPr lang="en-US" dirty="0"/>
                        <a:t>”. [Row x Column Key x Column Value]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In RDBMS, a </a:t>
                      </a:r>
                      <a:r>
                        <a:rPr lang="en-US" b="1" dirty="0"/>
                        <a:t>table</a:t>
                      </a:r>
                      <a:r>
                        <a:rPr lang="en-US" dirty="0"/>
                        <a:t> is an </a:t>
                      </a:r>
                      <a:r>
                        <a:rPr lang="en-US" b="1" dirty="0"/>
                        <a:t>array of arrays</a:t>
                      </a:r>
                      <a:r>
                        <a:rPr lang="en-US" dirty="0"/>
                        <a:t>. (Row x Column)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3392640"/>
                  </a:ext>
                </a:extLst>
              </a:tr>
              <a:tr h="76006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1" dirty="0"/>
                        <a:t>Keyspace</a:t>
                      </a:r>
                      <a:r>
                        <a:rPr lang="en-US" dirty="0"/>
                        <a:t> is the </a:t>
                      </a:r>
                      <a:r>
                        <a:rPr lang="en-US" b="1" dirty="0"/>
                        <a:t>outermost container </a:t>
                      </a:r>
                      <a:r>
                        <a:rPr lang="en-US" dirty="0"/>
                        <a:t>which contains data corresponding to an application.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b="1" dirty="0"/>
                        <a:t>Database</a:t>
                      </a:r>
                      <a:r>
                        <a:rPr lang="en-US" dirty="0"/>
                        <a:t> is the </a:t>
                      </a:r>
                      <a:r>
                        <a:rPr lang="en-US" b="1" dirty="0"/>
                        <a:t>outermost container </a:t>
                      </a:r>
                      <a:r>
                        <a:rPr lang="en-US" dirty="0"/>
                        <a:t>which contains data corresponding to an application.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742793"/>
                  </a:ext>
                </a:extLst>
              </a:tr>
              <a:tr h="38912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1" dirty="0"/>
                        <a:t>Tables or column </a:t>
                      </a:r>
                      <a:r>
                        <a:rPr lang="en-US" dirty="0"/>
                        <a:t>families are the </a:t>
                      </a:r>
                      <a:r>
                        <a:rPr lang="en-US" b="1" dirty="0"/>
                        <a:t>entity</a:t>
                      </a:r>
                      <a:r>
                        <a:rPr lang="en-US" dirty="0"/>
                        <a:t> of a keysapce.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1" dirty="0"/>
                        <a:t>Tables</a:t>
                      </a:r>
                      <a:r>
                        <a:rPr lang="en-US" dirty="0"/>
                        <a:t> are the </a:t>
                      </a:r>
                      <a:r>
                        <a:rPr lang="en-US" b="1" dirty="0"/>
                        <a:t>entities</a:t>
                      </a:r>
                      <a:r>
                        <a:rPr lang="en-US" dirty="0"/>
                        <a:t> of database.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936231"/>
                  </a:ext>
                </a:extLst>
              </a:tr>
              <a:tr h="36543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1" dirty="0"/>
                        <a:t>Row</a:t>
                      </a:r>
                      <a:r>
                        <a:rPr lang="en-US" dirty="0"/>
                        <a:t> is a unit of replication.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1" dirty="0"/>
                        <a:t>Row</a:t>
                      </a:r>
                      <a:r>
                        <a:rPr lang="en-US" dirty="0"/>
                        <a:t> is an individual record.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626421"/>
                  </a:ext>
                </a:extLst>
              </a:tr>
              <a:tr h="52885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1" dirty="0"/>
                        <a:t>Column</a:t>
                      </a:r>
                      <a:r>
                        <a:rPr lang="en-US" dirty="0"/>
                        <a:t> is a unit of storage.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1" dirty="0"/>
                        <a:t>Column</a:t>
                      </a:r>
                      <a:r>
                        <a:rPr lang="en-US" dirty="0"/>
                        <a:t> represents the attributes of a relation.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817807"/>
                  </a:ext>
                </a:extLst>
              </a:tr>
              <a:tr h="52885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="1" dirty="0"/>
                        <a:t>Relationships</a:t>
                      </a:r>
                      <a:r>
                        <a:rPr lang="en-US" dirty="0"/>
                        <a:t> are represented using collections.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There are concepts of foreign keys, joints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13779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754115-059A-458D-B35B-B4265CAFDF2A}"/>
              </a:ext>
            </a:extLst>
          </p:cNvPr>
          <p:cNvSpPr txBox="1"/>
          <p:nvPr/>
        </p:nvSpPr>
        <p:spPr>
          <a:xfrm>
            <a:off x="2933700" y="85298"/>
            <a:ext cx="749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Differences with RDBMS</a:t>
            </a:r>
            <a:endParaRPr lang="en-IN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45"/>
    </mc:Choice>
    <mc:Fallback xmlns="">
      <p:transition spd="slow" advTm="3104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57875B-49B8-4C8D-A2EF-28A85D6D2671}"/>
              </a:ext>
            </a:extLst>
          </p:cNvPr>
          <p:cNvSpPr/>
          <p:nvPr/>
        </p:nvSpPr>
        <p:spPr>
          <a:xfrm>
            <a:off x="4760057" y="0"/>
            <a:ext cx="2671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AGENDA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DE1983-76C0-43D6-8778-09CC95F03400}"/>
              </a:ext>
            </a:extLst>
          </p:cNvPr>
          <p:cNvSpPr txBox="1"/>
          <p:nvPr/>
        </p:nvSpPr>
        <p:spPr>
          <a:xfrm>
            <a:off x="390525" y="1209675"/>
            <a:ext cx="2076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7EE46C-D07D-4697-B87A-6AAF56565115}"/>
              </a:ext>
            </a:extLst>
          </p:cNvPr>
          <p:cNvSpPr txBox="1"/>
          <p:nvPr/>
        </p:nvSpPr>
        <p:spPr>
          <a:xfrm>
            <a:off x="964408" y="1681679"/>
            <a:ext cx="3557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HIGH-LEVEL ARCHITECTURE</a:t>
            </a: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A34810-51A2-4420-8CFA-1898CA070748}"/>
              </a:ext>
            </a:extLst>
          </p:cNvPr>
          <p:cNvSpPr txBox="1"/>
          <p:nvPr/>
        </p:nvSpPr>
        <p:spPr>
          <a:xfrm>
            <a:off x="1528761" y="2106651"/>
            <a:ext cx="187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</a:t>
            </a: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F10C0B-22C2-4D20-8DB7-EAD9FB33364C}"/>
              </a:ext>
            </a:extLst>
          </p:cNvPr>
          <p:cNvSpPr txBox="1"/>
          <p:nvPr/>
        </p:nvSpPr>
        <p:spPr>
          <a:xfrm>
            <a:off x="2228851" y="2512960"/>
            <a:ext cx="293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COMPONENTS</a:t>
            </a: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362CEFC6-A0AE-4F3B-95B9-006AF5E75313}"/>
              </a:ext>
            </a:extLst>
          </p:cNvPr>
          <p:cNvSpPr/>
          <p:nvPr/>
        </p:nvSpPr>
        <p:spPr>
          <a:xfrm>
            <a:off x="130972" y="1328425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FEB22F10-DE51-4DB5-A196-2888195F12B0}"/>
              </a:ext>
            </a:extLst>
          </p:cNvPr>
          <p:cNvSpPr/>
          <p:nvPr/>
        </p:nvSpPr>
        <p:spPr>
          <a:xfrm>
            <a:off x="769147" y="1782395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9B0D03F6-3685-46EA-871A-D40A33D09CED}"/>
              </a:ext>
            </a:extLst>
          </p:cNvPr>
          <p:cNvSpPr/>
          <p:nvPr/>
        </p:nvSpPr>
        <p:spPr>
          <a:xfrm>
            <a:off x="1428749" y="2200489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21E0FF98-F0F9-45E1-9A68-2BBAAD849D6F}"/>
              </a:ext>
            </a:extLst>
          </p:cNvPr>
          <p:cNvSpPr/>
          <p:nvPr/>
        </p:nvSpPr>
        <p:spPr>
          <a:xfrm>
            <a:off x="2076451" y="2631650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146218-6A9F-4CBD-AA36-58208F9BE9A7}"/>
              </a:ext>
            </a:extLst>
          </p:cNvPr>
          <p:cNvSpPr txBox="1"/>
          <p:nvPr/>
        </p:nvSpPr>
        <p:spPr>
          <a:xfrm>
            <a:off x="2762246" y="2878756"/>
            <a:ext cx="377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CHARACTERISTICS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687401-4B1F-4537-898E-80BC509DC0EA}"/>
              </a:ext>
            </a:extLst>
          </p:cNvPr>
          <p:cNvSpPr txBox="1"/>
          <p:nvPr/>
        </p:nvSpPr>
        <p:spPr>
          <a:xfrm>
            <a:off x="3634972" y="3223547"/>
            <a:ext cx="481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DIFFERENCES &amp; SIMILARITIES WITH DBMS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C0BA5DE7-BEEA-4BB4-B22E-A57BD5E62819}"/>
              </a:ext>
            </a:extLst>
          </p:cNvPr>
          <p:cNvSpPr/>
          <p:nvPr/>
        </p:nvSpPr>
        <p:spPr>
          <a:xfrm>
            <a:off x="3362317" y="3331491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C855367F-3628-4C63-814D-A817931F3F44}"/>
              </a:ext>
            </a:extLst>
          </p:cNvPr>
          <p:cNvSpPr/>
          <p:nvPr/>
        </p:nvSpPr>
        <p:spPr>
          <a:xfrm>
            <a:off x="4031456" y="3678808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14FFCB-D197-41DA-B598-E6443A8DD33E}"/>
              </a:ext>
            </a:extLst>
          </p:cNvPr>
          <p:cNvSpPr txBox="1"/>
          <p:nvPr/>
        </p:nvSpPr>
        <p:spPr>
          <a:xfrm>
            <a:off x="4426737" y="3577092"/>
            <a:ext cx="6831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DIFFERENCES &amp; SIMILARITIES WITH OTHER NOSQL DATABASES</a:t>
            </a: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0B9403EE-E319-403D-B675-4F6DBFEAA5BF}"/>
              </a:ext>
            </a:extLst>
          </p:cNvPr>
          <p:cNvSpPr/>
          <p:nvPr/>
        </p:nvSpPr>
        <p:spPr>
          <a:xfrm>
            <a:off x="4675580" y="4075373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797CE7-EEA5-42FD-A297-B4ADD647DF2B}"/>
              </a:ext>
            </a:extLst>
          </p:cNvPr>
          <p:cNvSpPr txBox="1"/>
          <p:nvPr/>
        </p:nvSpPr>
        <p:spPr>
          <a:xfrm>
            <a:off x="5066103" y="3977202"/>
            <a:ext cx="317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ADVANTAGES</a:t>
            </a: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761AB6A5-D694-41E7-957C-1270A4E4B135}"/>
              </a:ext>
            </a:extLst>
          </p:cNvPr>
          <p:cNvSpPr/>
          <p:nvPr/>
        </p:nvSpPr>
        <p:spPr>
          <a:xfrm>
            <a:off x="2700339" y="2984136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2A8BDB4B-14FA-49F9-82B3-DF0F62EFB8FC}"/>
              </a:ext>
            </a:extLst>
          </p:cNvPr>
          <p:cNvSpPr/>
          <p:nvPr/>
        </p:nvSpPr>
        <p:spPr>
          <a:xfrm>
            <a:off x="5407808" y="4494381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797519-877E-493D-A585-9E18D0BB6C6B}"/>
              </a:ext>
            </a:extLst>
          </p:cNvPr>
          <p:cNvSpPr txBox="1"/>
          <p:nvPr/>
        </p:nvSpPr>
        <p:spPr>
          <a:xfrm>
            <a:off x="5689359" y="4394353"/>
            <a:ext cx="168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</a:t>
            </a:r>
          </a:p>
        </p:txBody>
      </p:sp>
      <p:sp>
        <p:nvSpPr>
          <p:cNvPr id="64" name="Arrow: Chevron 63">
            <a:extLst>
              <a:ext uri="{FF2B5EF4-FFF2-40B4-BE49-F238E27FC236}">
                <a16:creationId xmlns:a16="http://schemas.microsoft.com/office/drawing/2014/main" id="{EBC6FA10-4A2D-42A0-AA40-82DB4D956AC0}"/>
              </a:ext>
            </a:extLst>
          </p:cNvPr>
          <p:cNvSpPr/>
          <p:nvPr/>
        </p:nvSpPr>
        <p:spPr>
          <a:xfrm>
            <a:off x="6095999" y="4884906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95870C-BAA8-405C-953F-AF4E8645053D}"/>
              </a:ext>
            </a:extLst>
          </p:cNvPr>
          <p:cNvSpPr txBox="1"/>
          <p:nvPr/>
        </p:nvSpPr>
        <p:spPr>
          <a:xfrm>
            <a:off x="6486521" y="4797791"/>
            <a:ext cx="291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PRODUCT INFORMATION</a:t>
            </a:r>
          </a:p>
        </p:txBody>
      </p:sp>
      <p:sp>
        <p:nvSpPr>
          <p:cNvPr id="66" name="Arrow: Chevron 65">
            <a:extLst>
              <a:ext uri="{FF2B5EF4-FFF2-40B4-BE49-F238E27FC236}">
                <a16:creationId xmlns:a16="http://schemas.microsoft.com/office/drawing/2014/main" id="{283BD3FB-2F73-4242-A126-4D7028ACEDCB}"/>
              </a:ext>
            </a:extLst>
          </p:cNvPr>
          <p:cNvSpPr/>
          <p:nvPr/>
        </p:nvSpPr>
        <p:spPr>
          <a:xfrm>
            <a:off x="6905624" y="5342106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679516-B181-4E96-BD8B-27671692CE68}"/>
              </a:ext>
            </a:extLst>
          </p:cNvPr>
          <p:cNvSpPr txBox="1"/>
          <p:nvPr/>
        </p:nvSpPr>
        <p:spPr>
          <a:xfrm>
            <a:off x="6486522" y="4795842"/>
            <a:ext cx="291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INFORMATION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F5005F-8032-4F60-BE5B-BAE91A6D8508}"/>
              </a:ext>
            </a:extLst>
          </p:cNvPr>
          <p:cNvSpPr txBox="1"/>
          <p:nvPr/>
        </p:nvSpPr>
        <p:spPr>
          <a:xfrm>
            <a:off x="7296147" y="5242078"/>
            <a:ext cx="16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STUDIES</a:t>
            </a:r>
          </a:p>
        </p:txBody>
      </p:sp>
      <p:sp>
        <p:nvSpPr>
          <p:cNvPr id="69" name="Arrow: Chevron 68">
            <a:extLst>
              <a:ext uri="{FF2B5EF4-FFF2-40B4-BE49-F238E27FC236}">
                <a16:creationId xmlns:a16="http://schemas.microsoft.com/office/drawing/2014/main" id="{E0F531C2-1E69-48E5-B2EB-9E5F66654905}"/>
              </a:ext>
            </a:extLst>
          </p:cNvPr>
          <p:cNvSpPr/>
          <p:nvPr/>
        </p:nvSpPr>
        <p:spPr>
          <a:xfrm>
            <a:off x="7553324" y="5699248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0" name="Arrow: Chevron 69">
            <a:extLst>
              <a:ext uri="{FF2B5EF4-FFF2-40B4-BE49-F238E27FC236}">
                <a16:creationId xmlns:a16="http://schemas.microsoft.com/office/drawing/2014/main" id="{FC3309D6-D38A-4597-A578-4A5D63F97B9E}"/>
              </a:ext>
            </a:extLst>
          </p:cNvPr>
          <p:cNvSpPr/>
          <p:nvPr/>
        </p:nvSpPr>
        <p:spPr>
          <a:xfrm>
            <a:off x="8143873" y="6014592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3188F5-4E49-46A3-BC3F-1953C44658D6}"/>
              </a:ext>
            </a:extLst>
          </p:cNvPr>
          <p:cNvSpPr txBox="1"/>
          <p:nvPr/>
        </p:nvSpPr>
        <p:spPr>
          <a:xfrm>
            <a:off x="7943847" y="5599220"/>
            <a:ext cx="199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CUSTOMERS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DD79D2-5B78-49CC-84EF-E61346E3721F}"/>
              </a:ext>
            </a:extLst>
          </p:cNvPr>
          <p:cNvSpPr txBox="1"/>
          <p:nvPr/>
        </p:nvSpPr>
        <p:spPr>
          <a:xfrm>
            <a:off x="8553443" y="5914564"/>
            <a:ext cx="16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4335D069-1BF1-4C2E-A71E-827E8DC01D19}"/>
              </a:ext>
            </a:extLst>
          </p:cNvPr>
          <p:cNvSpPr/>
          <p:nvPr/>
        </p:nvSpPr>
        <p:spPr>
          <a:xfrm>
            <a:off x="8867773" y="6356472"/>
            <a:ext cx="390523" cy="200055"/>
          </a:xfrm>
          <a:prstGeom prst="chevron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70857-9770-4A2B-9699-C48B4FC156B0}"/>
              </a:ext>
            </a:extLst>
          </p:cNvPr>
          <p:cNvSpPr txBox="1"/>
          <p:nvPr/>
        </p:nvSpPr>
        <p:spPr>
          <a:xfrm>
            <a:off x="8553447" y="5914564"/>
            <a:ext cx="16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FC6EE4B-CE0C-4313-8BCB-F18CC50F7008}"/>
              </a:ext>
            </a:extLst>
          </p:cNvPr>
          <p:cNvSpPr txBox="1"/>
          <p:nvPr/>
        </p:nvSpPr>
        <p:spPr>
          <a:xfrm>
            <a:off x="9258296" y="6256444"/>
            <a:ext cx="16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7393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97932-FD2E-4581-8A46-5DE0E97A8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493" y="303165"/>
            <a:ext cx="11573197" cy="724247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Cassandra Similarities to RDBMS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DFC10-40D4-4E25-99B4-2B30FEF7486C}"/>
              </a:ext>
            </a:extLst>
          </p:cNvPr>
          <p:cNvSpPr txBox="1"/>
          <p:nvPr/>
        </p:nvSpPr>
        <p:spPr>
          <a:xfrm>
            <a:off x="123504" y="1372107"/>
            <a:ext cx="1112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b="1" dirty="0">
                <a:solidFill>
                  <a:srgbClr val="002060"/>
                </a:solidFill>
              </a:rPr>
              <a:t>1)  Row of Data</a:t>
            </a:r>
            <a:r>
              <a:rPr lang="en-US" dirty="0">
                <a:solidFill>
                  <a:srgbClr val="002060"/>
                </a:solidFill>
              </a:rPr>
              <a:t>: </a:t>
            </a:r>
            <a:r>
              <a:rPr lang="en-US" dirty="0"/>
              <a:t>Both use tables as a basic data structure.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3A3BF-D2C4-4338-AB0A-028970FE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7" y="1777631"/>
            <a:ext cx="7034771" cy="1380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1ECE6-7CA5-4567-9DBF-BC1B0AE1F238}"/>
              </a:ext>
            </a:extLst>
          </p:cNvPr>
          <p:cNvSpPr txBox="1"/>
          <p:nvPr/>
        </p:nvSpPr>
        <p:spPr>
          <a:xfrm>
            <a:off x="405467" y="3502712"/>
            <a:ext cx="11381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2)  Primary Key: 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Tables are made up of columns that store attributes. 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Cassandra uses data types that are familiar to relational database developer such as: integer, fair care, and date.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061993-3CC2-4F46-87BC-CBE62053B2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3" y="4584211"/>
            <a:ext cx="5836700" cy="20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3"/>
    </mc:Choice>
    <mc:Fallback xmlns="">
      <p:transition spd="slow" advTm="2000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97932-FD2E-4581-8A46-5DE0E97A8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Cassandra Similarities to RDBMS (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con’t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15038-4D71-49A3-893D-A7BB449B632E}"/>
              </a:ext>
            </a:extLst>
          </p:cNvPr>
          <p:cNvSpPr txBox="1"/>
          <p:nvPr/>
        </p:nvSpPr>
        <p:spPr>
          <a:xfrm>
            <a:off x="179336" y="1111827"/>
            <a:ext cx="1143000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AutoNum type="arabicParenR" startAt="3"/>
            </a:pPr>
            <a:r>
              <a:rPr lang="en-US" b="1" dirty="0">
                <a:solidFill>
                  <a:srgbClr val="002060"/>
                </a:solidFill>
              </a:rPr>
              <a:t>Cassandra Query language (CQL):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dirty="0"/>
              <a:t> It is very similar to SQL in which both languages have similar commands and allow the client to perform the following: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Data Definition Language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Data Manipulation Language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Data Retrieval Query Language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Create table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Create trigger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Create index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Drop index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Update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b="1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15A20-C8A4-45BB-A8B4-E9D109F7AF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87" y="3103178"/>
            <a:ext cx="4921150" cy="19405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81488D-683E-4E99-B047-565435676F6A}"/>
              </a:ext>
            </a:extLst>
          </p:cNvPr>
          <p:cNvSpPr/>
          <p:nvPr/>
        </p:nvSpPr>
        <p:spPr>
          <a:xfrm>
            <a:off x="6514780" y="2803770"/>
            <a:ext cx="4333875" cy="3783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22C0F-D32B-49E0-B359-3A466AF824F5}"/>
              </a:ext>
            </a:extLst>
          </p:cNvPr>
          <p:cNvSpPr txBox="1"/>
          <p:nvPr/>
        </p:nvSpPr>
        <p:spPr>
          <a:xfrm>
            <a:off x="6514780" y="2841538"/>
            <a:ext cx="491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Cassandra Query Language </a:t>
            </a:r>
          </a:p>
        </p:txBody>
      </p:sp>
    </p:spTree>
    <p:extLst>
      <p:ext uri="{BB962C8B-B14F-4D97-AF65-F5344CB8AC3E}">
        <p14:creationId xmlns:p14="http://schemas.microsoft.com/office/powerpoint/2010/main" val="30131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86"/>
    </mc:Choice>
    <mc:Fallback xmlns="">
      <p:transition spd="slow" advTm="1958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5F63A-5042-456C-874F-54F9136FD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b="1" dirty="0">
                <a:latin typeface="+mn-lt"/>
              </a:rPr>
              <a:t>Types of NoSQL Databases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1C18E-68F0-4B58-ADB3-C841171565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668592"/>
            <a:ext cx="11851530" cy="41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0"/>
    </mc:Choice>
    <mc:Fallback xmlns="">
      <p:transition spd="slow" advTm="956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CCA3BB-DA4B-49A2-BECA-336EFAA63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65510"/>
              </p:ext>
            </p:extLst>
          </p:nvPr>
        </p:nvGraphicFramePr>
        <p:xfrm>
          <a:off x="3367670" y="1265580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Wide Column Store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Sharding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writing scalability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CQL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Selectable Replication Factor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Restricted Secondary Index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B5D4B7-D66B-46DA-9757-0419818DC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29695"/>
              </p:ext>
            </p:extLst>
          </p:nvPr>
        </p:nvGraphicFramePr>
        <p:xfrm>
          <a:off x="762604" y="1265580"/>
          <a:ext cx="2522208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131">
                  <a:extLst>
                    <a:ext uri="{9D8B030D-6E8A-4147-A177-3AD203B41FA5}">
                      <a16:colId xmlns:a16="http://schemas.microsoft.com/office/drawing/2014/main" val="187347094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35178818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3355307088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623015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2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 </a:t>
                      </a:r>
                      <a:endParaRPr lang="ko-KR" altLang="en-US" sz="2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46734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Model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54116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Partitioning Methods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5951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Scalability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89264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Query Language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03522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 Methods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748008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Secondary Index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235992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Keys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F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79188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23628FB-93BF-41DC-BE8D-DF8E7590C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52499"/>
              </p:ext>
            </p:extLst>
          </p:nvPr>
        </p:nvGraphicFramePr>
        <p:xfrm>
          <a:off x="8748288" y="1265578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36818928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3244720975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1256753128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78981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327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Graph-based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94675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00919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Critical Scalability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995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Cypher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626977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Clustering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5675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060291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7684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2B81296-88A3-4374-8357-15F2CE270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50894"/>
              </p:ext>
            </p:extLst>
          </p:nvPr>
        </p:nvGraphicFramePr>
        <p:xfrm>
          <a:off x="6057979" y="1265579"/>
          <a:ext cx="2587199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122">
                  <a:extLst>
                    <a:ext uri="{9D8B030D-6E8A-4147-A177-3AD203B41FA5}">
                      <a16:colId xmlns:a16="http://schemas.microsoft.com/office/drawing/2014/main" val="2981874513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59806731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4048089094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90717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496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 Store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317417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Sharding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855949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Limited writing scalability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09523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 queries in JSON Fragments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57282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Master-Slave Replication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39054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881565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53482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Similarities/Differences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A45BF-999B-4AD3-A9B5-3FFA8113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06" y="1888412"/>
            <a:ext cx="1990725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93DC0-06C8-4337-BC9C-CC2C8992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13" y="1821736"/>
            <a:ext cx="1543050" cy="581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C89DCB-834E-4F56-B7CA-20C8B73A9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738" y="1789485"/>
            <a:ext cx="1358696" cy="5466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203B7C-5D8A-4A42-AC42-19C54793E1A0}"/>
              </a:ext>
            </a:extLst>
          </p:cNvPr>
          <p:cNvSpPr/>
          <p:nvPr/>
        </p:nvSpPr>
        <p:spPr>
          <a:xfrm>
            <a:off x="721527" y="5648863"/>
            <a:ext cx="2482531" cy="4269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A2C4BD-93FF-4B16-AD27-29E0B24D2F70}"/>
              </a:ext>
            </a:extLst>
          </p:cNvPr>
          <p:cNvSpPr txBox="1"/>
          <p:nvPr/>
        </p:nvSpPr>
        <p:spPr>
          <a:xfrm>
            <a:off x="902088" y="5700139"/>
            <a:ext cx="2121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A0BDB9-70FC-459C-B14D-7B7DCB2AE61B}"/>
              </a:ext>
            </a:extLst>
          </p:cNvPr>
          <p:cNvSpPr txBox="1"/>
          <p:nvPr/>
        </p:nvSpPr>
        <p:spPr>
          <a:xfrm>
            <a:off x="3692330" y="5646277"/>
            <a:ext cx="22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Does not support Aggregation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80074-B4A1-4561-B549-5EDDBE3E9F56}"/>
              </a:ext>
            </a:extLst>
          </p:cNvPr>
          <p:cNvSpPr txBox="1"/>
          <p:nvPr/>
        </p:nvSpPr>
        <p:spPr>
          <a:xfrm>
            <a:off x="9168504" y="5638583"/>
            <a:ext cx="2121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Cypher offers Aggregation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23D07-A24E-4E49-A6E8-89A6CBA8B7E6}"/>
              </a:ext>
            </a:extLst>
          </p:cNvPr>
          <p:cNvSpPr txBox="1"/>
          <p:nvPr/>
        </p:nvSpPr>
        <p:spPr>
          <a:xfrm>
            <a:off x="6429113" y="5638583"/>
            <a:ext cx="212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B47EA1-8E57-47D8-833A-A8621D604C53}"/>
              </a:ext>
            </a:extLst>
          </p:cNvPr>
          <p:cNvSpPr txBox="1"/>
          <p:nvPr/>
        </p:nvSpPr>
        <p:spPr>
          <a:xfrm>
            <a:off x="892438" y="6166760"/>
            <a:ext cx="22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Transaction Concepts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038995-5B5B-458F-A31B-504D5CDF634F}"/>
              </a:ext>
            </a:extLst>
          </p:cNvPr>
          <p:cNvSpPr txBox="1"/>
          <p:nvPr/>
        </p:nvSpPr>
        <p:spPr>
          <a:xfrm>
            <a:off x="3692329" y="6108274"/>
            <a:ext cx="22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Not compliant to ACID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EFF9A1-8853-4269-ADE9-02B3F4B0FB63}"/>
              </a:ext>
            </a:extLst>
          </p:cNvPr>
          <p:cNvSpPr txBox="1"/>
          <p:nvPr/>
        </p:nvSpPr>
        <p:spPr>
          <a:xfrm>
            <a:off x="9097938" y="6086820"/>
            <a:ext cx="22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ACID-Compliant Database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44A2C-CD56-4124-AE41-9A821A325B66}"/>
              </a:ext>
            </a:extLst>
          </p:cNvPr>
          <p:cNvSpPr txBox="1"/>
          <p:nvPr/>
        </p:nvSpPr>
        <p:spPr>
          <a:xfrm>
            <a:off x="6362387" y="6086820"/>
            <a:ext cx="2262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Supports Multi-Document  ACID Transactions</a:t>
            </a: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54"/>
    </mc:Choice>
    <mc:Fallback xmlns="">
      <p:transition spd="slow" advTm="5255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451" y="658517"/>
            <a:ext cx="11573197" cy="724247"/>
          </a:xfrm>
        </p:spPr>
        <p:txBody>
          <a:bodyPr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When to use Cassandra?</a:t>
            </a:r>
          </a:p>
          <a:p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4213484" y="1676414"/>
            <a:ext cx="3833058" cy="3372304"/>
            <a:chOff x="4075204" y="1700703"/>
            <a:chExt cx="3961307" cy="34851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745250" y="5799373"/>
            <a:ext cx="1410964" cy="523221"/>
            <a:chOff x="745250" y="5799373"/>
            <a:chExt cx="1410964" cy="523221"/>
          </a:xfrm>
          <a:solidFill>
            <a:schemeClr val="accent5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745250" y="5799373"/>
              <a:ext cx="141096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  <a:cs typeface="Arial" pitchFamily="34" charset="0"/>
                </a:rPr>
                <a:t>Distributed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3098250" y="5785221"/>
            <a:ext cx="1529871" cy="523221"/>
            <a:chOff x="2666998" y="5785221"/>
            <a:chExt cx="1371600" cy="52322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6998" y="5785221"/>
              <a:ext cx="1371600" cy="5232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707971" y="5799373"/>
              <a:ext cx="1289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b="1" i="0" dirty="0">
                  <a:solidFill>
                    <a:schemeClr val="bg1">
                      <a:lumMod val="95000"/>
                    </a:schemeClr>
                  </a:solidFill>
                  <a:effectLst/>
                </a:rPr>
                <a:t>Scale linearly</a:t>
              </a:r>
              <a:endParaRPr lang="en-US" altLang="ko-KR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5350604" y="5799373"/>
            <a:ext cx="1696432" cy="523221"/>
            <a:chOff x="2607404" y="5799373"/>
            <a:chExt cx="1517513" cy="52322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607404" y="5852599"/>
              <a:ext cx="1517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b="1" i="0" dirty="0">
                  <a:solidFill>
                    <a:schemeClr val="bg1">
                      <a:lumMod val="95000"/>
                    </a:schemeClr>
                  </a:solidFill>
                  <a:effectLst/>
                </a:rPr>
                <a:t>Work globally</a:t>
              </a:r>
              <a:endParaRPr lang="en-US" altLang="ko-KR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7732835" y="5734592"/>
            <a:ext cx="1636836" cy="646331"/>
            <a:chOff x="2667000" y="5734592"/>
            <a:chExt cx="1371600" cy="646331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780692" y="5734592"/>
              <a:ext cx="113391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b="1" i="0" dirty="0">
                  <a:solidFill>
                    <a:schemeClr val="bg1">
                      <a:lumMod val="95000"/>
                    </a:schemeClr>
                  </a:solidFill>
                  <a:effectLst/>
                  <a:latin typeface="proxima-nova"/>
                </a:rPr>
                <a:t>Favor writes</a:t>
              </a:r>
            </a:p>
            <a:p>
              <a:pPr algn="ctr" latinLnBrk="1"/>
              <a:r>
                <a:rPr lang="en-US" b="1" i="0" dirty="0">
                  <a:solidFill>
                    <a:schemeClr val="bg1">
                      <a:lumMod val="95000"/>
                    </a:schemeClr>
                  </a:solidFill>
                  <a:effectLst/>
                  <a:latin typeface="proxima-nova"/>
                </a:rPr>
                <a:t> over reads</a:t>
              </a:r>
              <a:endParaRPr lang="en-US" altLang="ko-KR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10055470" y="5734592"/>
            <a:ext cx="1371600" cy="646331"/>
            <a:chOff x="2667000" y="5734592"/>
            <a:chExt cx="1371600" cy="64633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727252" y="5734592"/>
              <a:ext cx="12362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D</a:t>
              </a:r>
              <a:r>
                <a:rPr lang="en-US" b="1" i="0" dirty="0">
                  <a:solidFill>
                    <a:schemeClr val="bg1">
                      <a:lumMod val="95000"/>
                    </a:schemeClr>
                  </a:solidFill>
                  <a:effectLst/>
                </a:rPr>
                <a:t>ata </a:t>
              </a:r>
            </a:p>
            <a:p>
              <a:pPr algn="ctr" latinLnBrk="1"/>
              <a:r>
                <a:rPr lang="en-US" b="1" i="0" dirty="0">
                  <a:solidFill>
                    <a:schemeClr val="bg1">
                      <a:lumMod val="95000"/>
                    </a:schemeClr>
                  </a:solidFill>
                  <a:effectLst/>
                </a:rPr>
                <a:t>replication</a:t>
              </a:r>
              <a:endParaRPr lang="en-US" altLang="ko-KR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</p:cNvCxnSpPr>
          <p:nvPr/>
        </p:nvCxnSpPr>
        <p:spPr>
          <a:xfrm rot="5400000">
            <a:off x="677002" y="2348272"/>
            <a:ext cx="3846335" cy="2912470"/>
          </a:xfrm>
          <a:prstGeom prst="bentConnector3">
            <a:avLst>
              <a:gd name="adj1" fmla="val 5000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  <a:endCxn id="120" idx="0"/>
          </p:cNvCxnSpPr>
          <p:nvPr/>
        </p:nvCxnSpPr>
        <p:spPr>
          <a:xfrm rot="5400000">
            <a:off x="3255812" y="4483581"/>
            <a:ext cx="1923167" cy="708417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endCxn id="129" idx="0"/>
          </p:cNvCxnSpPr>
          <p:nvPr/>
        </p:nvCxnSpPr>
        <p:spPr>
          <a:xfrm rot="16200000" flipH="1">
            <a:off x="7996448" y="2997200"/>
            <a:ext cx="2953064" cy="2521719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endCxn id="126" idx="0"/>
          </p:cNvCxnSpPr>
          <p:nvPr/>
        </p:nvCxnSpPr>
        <p:spPr>
          <a:xfrm rot="16200000" flipH="1">
            <a:off x="7576755" y="4766239"/>
            <a:ext cx="1258982" cy="677724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1645043" y="2089885"/>
            <a:ext cx="1993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If you have a requirement for a distributed application.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Runs on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than one server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A7166-DCF5-4910-9FDF-3CEA544FEFCB}"/>
              </a:ext>
            </a:extLst>
          </p:cNvPr>
          <p:cNvSpPr txBox="1"/>
          <p:nvPr/>
        </p:nvSpPr>
        <p:spPr>
          <a:xfrm>
            <a:off x="2449049" y="4160336"/>
            <a:ext cx="2056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it for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large data.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114A6F-63F5-4B78-8F6B-AE115D50983C}"/>
              </a:ext>
            </a:extLst>
          </p:cNvPr>
          <p:cNvSpPr txBox="1"/>
          <p:nvPr/>
        </p:nvSpPr>
        <p:spPr>
          <a:xfrm>
            <a:off x="7826466" y="4390977"/>
            <a:ext cx="1743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If the data requires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fast writes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.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8545107" y="2929921"/>
            <a:ext cx="32396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92929"/>
                </a:solidFill>
              </a:rPr>
              <a:t>Cassandra clusters are </a:t>
            </a:r>
            <a:r>
              <a:rPr lang="en-US" sz="1400" b="1" i="1" dirty="0">
                <a:solidFill>
                  <a:srgbClr val="292929"/>
                </a:solidFill>
              </a:rPr>
              <a:t>always available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92929"/>
                </a:solidFill>
              </a:rPr>
              <a:t>Data is stored on </a:t>
            </a:r>
            <a:r>
              <a:rPr lang="en-US" sz="1400" b="1" dirty="0">
                <a:solidFill>
                  <a:srgbClr val="292929"/>
                </a:solidFill>
              </a:rPr>
              <a:t>multiple nodes</a:t>
            </a:r>
            <a:r>
              <a:rPr lang="en-US" sz="1400" dirty="0">
                <a:solidFill>
                  <a:srgbClr val="292929"/>
                </a:solidFill>
              </a:rPr>
              <a:t> and in multiple data centers.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4754137" y="5168589"/>
            <a:ext cx="2755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A cluster may be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geographically distributed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7"/>
    </mc:Choice>
    <mc:Fallback xmlns="">
      <p:transition spd="slow" advTm="2908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467" y="285866"/>
            <a:ext cx="11573197" cy="724247"/>
          </a:xfrm>
        </p:spPr>
        <p:txBody>
          <a:bodyPr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When not to use Cassandra?</a:t>
            </a:r>
          </a:p>
        </p:txBody>
      </p:sp>
      <p:cxnSp>
        <p:nvCxnSpPr>
          <p:cNvPr id="3" name="Elbow Connector 52">
            <a:extLst>
              <a:ext uri="{FF2B5EF4-FFF2-40B4-BE49-F238E27FC236}">
                <a16:creationId xmlns:a16="http://schemas.microsoft.com/office/drawing/2014/main" id="{22922380-F68C-42EA-9320-581311CF4D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2676146" y="1898805"/>
            <a:ext cx="1408656" cy="3414827"/>
          </a:xfrm>
          <a:prstGeom prst="bentConnector2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6">
            <a:extLst>
              <a:ext uri="{FF2B5EF4-FFF2-40B4-BE49-F238E27FC236}">
                <a16:creationId xmlns:a16="http://schemas.microsoft.com/office/drawing/2014/main" id="{7CE3237D-F333-4F85-8377-DCFF6C6F671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04505" y="1896112"/>
            <a:ext cx="1408656" cy="3420211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1">
            <a:extLst>
              <a:ext uri="{FF2B5EF4-FFF2-40B4-BE49-F238E27FC236}">
                <a16:creationId xmlns:a16="http://schemas.microsoft.com/office/drawing/2014/main" id="{3964E84F-48C6-4563-94B5-82F7951F6070}"/>
              </a:ext>
            </a:extLst>
          </p:cNvPr>
          <p:cNvCxnSpPr>
            <a:stCxn id="9" idx="0"/>
          </p:cNvCxnSpPr>
          <p:nvPr/>
        </p:nvCxnSpPr>
        <p:spPr>
          <a:xfrm rot="16200000" flipV="1">
            <a:off x="7385008" y="3388083"/>
            <a:ext cx="713582" cy="1131343"/>
          </a:xfrm>
          <a:prstGeom prst="bentConnector2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71">
            <a:extLst>
              <a:ext uri="{FF2B5EF4-FFF2-40B4-BE49-F238E27FC236}">
                <a16:creationId xmlns:a16="http://schemas.microsoft.com/office/drawing/2014/main" id="{FB99DAE7-FE22-4972-99C3-F8C6388E22C1}"/>
              </a:ext>
            </a:extLst>
          </p:cNvPr>
          <p:cNvCxnSpPr>
            <a:stCxn id="14" idx="0"/>
          </p:cNvCxnSpPr>
          <p:nvPr/>
        </p:nvCxnSpPr>
        <p:spPr>
          <a:xfrm rot="5400000" flipH="1" flipV="1">
            <a:off x="4134045" y="3356702"/>
            <a:ext cx="704328" cy="1203358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1D722E-EA65-4FEB-A0A1-5BCAF1BDD1F0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050031" y="4034662"/>
            <a:ext cx="5384" cy="37850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064D5C9-01D1-4903-88E7-4115BC15D10D}"/>
              </a:ext>
            </a:extLst>
          </p:cNvPr>
          <p:cNvSpPr/>
          <p:nvPr/>
        </p:nvSpPr>
        <p:spPr>
          <a:xfrm>
            <a:off x="5710243" y="4413168"/>
            <a:ext cx="690346" cy="690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2D840-8750-45F8-AA54-5FC8C44AEAEC}"/>
              </a:ext>
            </a:extLst>
          </p:cNvPr>
          <p:cNvSpPr/>
          <p:nvPr/>
        </p:nvSpPr>
        <p:spPr>
          <a:xfrm>
            <a:off x="7962298" y="4310546"/>
            <a:ext cx="690346" cy="6903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D51CD-3382-41C1-A9E8-9FB178638C4E}"/>
              </a:ext>
            </a:extLst>
          </p:cNvPr>
          <p:cNvSpPr/>
          <p:nvPr/>
        </p:nvSpPr>
        <p:spPr>
          <a:xfrm>
            <a:off x="10173766" y="4310546"/>
            <a:ext cx="690346" cy="690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050925C-2F4A-4307-9F61-BF7F6910558A}"/>
              </a:ext>
            </a:extLst>
          </p:cNvPr>
          <p:cNvSpPr/>
          <p:nvPr/>
        </p:nvSpPr>
        <p:spPr>
          <a:xfrm>
            <a:off x="10353521" y="4490618"/>
            <a:ext cx="330836" cy="330202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FA83AF6-5363-4179-B8EB-6B95C5400EBF}"/>
              </a:ext>
            </a:extLst>
          </p:cNvPr>
          <p:cNvSpPr/>
          <p:nvPr/>
        </p:nvSpPr>
        <p:spPr>
          <a:xfrm rot="14270044">
            <a:off x="8131075" y="4470020"/>
            <a:ext cx="356539" cy="37140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ounded Rectangle 24">
            <a:extLst>
              <a:ext uri="{FF2B5EF4-FFF2-40B4-BE49-F238E27FC236}">
                <a16:creationId xmlns:a16="http://schemas.microsoft.com/office/drawing/2014/main" id="{20BC2908-573D-42BE-8B41-F91DABDEBFD1}"/>
              </a:ext>
            </a:extLst>
          </p:cNvPr>
          <p:cNvSpPr/>
          <p:nvPr/>
        </p:nvSpPr>
        <p:spPr>
          <a:xfrm>
            <a:off x="5864358" y="4588081"/>
            <a:ext cx="349099" cy="270114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851E7-2A62-4B2D-87E8-59284581CBF4}"/>
              </a:ext>
            </a:extLst>
          </p:cNvPr>
          <p:cNvSpPr/>
          <p:nvPr/>
        </p:nvSpPr>
        <p:spPr>
          <a:xfrm>
            <a:off x="3539358" y="4310546"/>
            <a:ext cx="690346" cy="6903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27E7D4ED-B50D-4ECE-9648-31C61A93CF2E}"/>
              </a:ext>
            </a:extLst>
          </p:cNvPr>
          <p:cNvSpPr/>
          <p:nvPr/>
        </p:nvSpPr>
        <p:spPr>
          <a:xfrm>
            <a:off x="3722788" y="4488098"/>
            <a:ext cx="334800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32A4D-93A3-48AC-81EB-74797F6A6CA1}"/>
              </a:ext>
            </a:extLst>
          </p:cNvPr>
          <p:cNvSpPr/>
          <p:nvPr/>
        </p:nvSpPr>
        <p:spPr>
          <a:xfrm>
            <a:off x="1327888" y="4310546"/>
            <a:ext cx="690346" cy="6903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rapezoid 3">
            <a:extLst>
              <a:ext uri="{FF2B5EF4-FFF2-40B4-BE49-F238E27FC236}">
                <a16:creationId xmlns:a16="http://schemas.microsoft.com/office/drawing/2014/main" id="{CC685D0E-508C-4B4F-A460-693F936B8225}"/>
              </a:ext>
            </a:extLst>
          </p:cNvPr>
          <p:cNvSpPr/>
          <p:nvPr/>
        </p:nvSpPr>
        <p:spPr>
          <a:xfrm>
            <a:off x="1481816" y="4460804"/>
            <a:ext cx="382495" cy="389830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365983-A786-48F5-9DC2-39C662708E2A}"/>
              </a:ext>
            </a:extLst>
          </p:cNvPr>
          <p:cNvSpPr txBox="1"/>
          <p:nvPr/>
        </p:nvSpPr>
        <p:spPr>
          <a:xfrm>
            <a:off x="2906413" y="5192862"/>
            <a:ext cx="195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Does not work well with updates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5E2881-4DB1-4B46-8C0E-18E7B27E5B65}"/>
              </a:ext>
            </a:extLst>
          </p:cNvPr>
          <p:cNvGrpSpPr/>
          <p:nvPr/>
        </p:nvGrpSpPr>
        <p:grpSpPr>
          <a:xfrm>
            <a:off x="9540824" y="5192862"/>
            <a:ext cx="1956234" cy="553998"/>
            <a:chOff x="2725123" y="4283314"/>
            <a:chExt cx="1292073" cy="5539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B16E4A-07EA-4CC3-841C-49CB4FBA1EDA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172D78-D692-4376-8A3A-F0A0D0936506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Lots of scans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63C509-7A28-4E2F-B755-C250C302E0B7}"/>
              </a:ext>
            </a:extLst>
          </p:cNvPr>
          <p:cNvSpPr txBox="1"/>
          <p:nvPr/>
        </p:nvSpPr>
        <p:spPr>
          <a:xfrm>
            <a:off x="694945" y="5192862"/>
            <a:ext cx="1956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Does not support ACID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03503B-F330-42D4-A2F2-EDC63797B0B6}"/>
              </a:ext>
            </a:extLst>
          </p:cNvPr>
          <p:cNvSpPr txBox="1"/>
          <p:nvPr/>
        </p:nvSpPr>
        <p:spPr>
          <a:xfrm>
            <a:off x="5117883" y="5192862"/>
            <a:ext cx="195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Does not support aggregates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5E6E71-4B56-4692-9338-75D995E79AD3}"/>
              </a:ext>
            </a:extLst>
          </p:cNvPr>
          <p:cNvSpPr txBox="1"/>
          <p:nvPr/>
        </p:nvSpPr>
        <p:spPr>
          <a:xfrm>
            <a:off x="7329353" y="5192862"/>
            <a:ext cx="195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Does not have strong consistency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aphic 175">
            <a:extLst>
              <a:ext uri="{FF2B5EF4-FFF2-40B4-BE49-F238E27FC236}">
                <a16:creationId xmlns:a16="http://schemas.microsoft.com/office/drawing/2014/main" id="{2DED12EF-3941-44D5-94EF-BFC5E724C0DB}"/>
              </a:ext>
            </a:extLst>
          </p:cNvPr>
          <p:cNvGrpSpPr/>
          <p:nvPr/>
        </p:nvGrpSpPr>
        <p:grpSpPr>
          <a:xfrm>
            <a:off x="4739617" y="1564934"/>
            <a:ext cx="2436510" cy="2481940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07EE0-74CD-496B-878D-F8095029E03D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35" name="Graphic 175">
              <a:extLst>
                <a:ext uri="{FF2B5EF4-FFF2-40B4-BE49-F238E27FC236}">
                  <a16:creationId xmlns:a16="http://schemas.microsoft.com/office/drawing/2014/main" id="{820D983C-FDBB-4FEE-8F8A-C723E1B564A7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991B48F-870D-474F-ABCE-22F7E42C92A0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65E7C69-65C9-422A-BF93-2DA7224CDD40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C6CE26-AF6A-49DA-8D3A-C727E7776DA9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829663-6951-4CC6-84F8-3B8DB0DCCB3E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0EA639-FC1C-479C-A810-F89A99738FA2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A84C237-2B63-43C5-91BE-BAD1DE0F0460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37F5C5C-1F14-4702-93DF-28CEDDD0D46C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E7E341B-FD9D-4E37-B2A0-C076E3FD08EB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BB60F6F-81E9-44AE-9052-AE1F82E2B22E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1513B1-A88C-4B90-9196-B9B068D2E72B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E51389-3AF0-4CB7-87AC-FECCF24BC70D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B867244-0AF8-4B30-8369-C37F2828659A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819463E-49C9-4241-A0D0-52A423A74A87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47B2C77-84D4-4B5A-A6E2-14D0F8FD3339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C6E4C11-C2B6-41DD-864F-DA386F9352B0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D3EFCCB-FC7B-4C95-9712-5BAD3A3057EC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700B1DB-0AAE-4A01-BA93-B9A0A7F54319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15349D0-08B3-4820-8314-D3A2D1B7B0BB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03879E9-EC3A-46CB-B3AC-035AF367A7B5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D3AF21E-84D1-4531-B479-76EA778366D2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38DC511-27BF-4994-93F2-B862C2F94F3E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272CED6-2B80-4721-87D2-A9DA41290C08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92"/>
    </mc:Choice>
    <mc:Fallback xmlns="">
      <p:transition spd="slow" advTm="5059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Licensing</a:t>
            </a:r>
            <a:endParaRPr lang="en-US" b="1" dirty="0">
              <a:latin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C3F78E-E79B-409A-AFF2-5973D7AA2BD8}"/>
              </a:ext>
            </a:extLst>
          </p:cNvPr>
          <p:cNvSpPr txBox="1"/>
          <p:nvPr/>
        </p:nvSpPr>
        <p:spPr>
          <a:xfrm>
            <a:off x="5870849" y="3269331"/>
            <a:ext cx="589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002060"/>
                </a:solidFill>
                <a:cs typeface="Arial" pitchFamily="34" charset="0"/>
              </a:rPr>
              <a:t>Pricing models: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cs typeface="Arial" pitchFamily="34" charset="0"/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6319840" y="387747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B1C7F26-407E-43CB-9269-B9CEC943B197}"/>
              </a:ext>
            </a:extLst>
          </p:cNvPr>
          <p:cNvSpPr txBox="1"/>
          <p:nvPr/>
        </p:nvSpPr>
        <p:spPr>
          <a:xfrm>
            <a:off x="5869614" y="3524475"/>
            <a:ext cx="554215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Arial" pitchFamily="34" charset="0"/>
              </a:rPr>
              <a:t>Pricing for commercial distributions provided by DataStax and available upon request.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22B06C-7A49-4495-BE52-3663D7C35744}"/>
              </a:ext>
            </a:extLst>
          </p:cNvPr>
          <p:cNvSpPr txBox="1"/>
          <p:nvPr/>
        </p:nvSpPr>
        <p:spPr>
          <a:xfrm>
            <a:off x="5859583" y="2404568"/>
            <a:ext cx="58905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Arial" pitchFamily="34" charset="0"/>
              </a:rPr>
              <a:t>Open Source</a:t>
            </a:r>
            <a:r>
              <a:rPr lang="en-US" altLang="ko-KR" sz="2400" b="1" dirty="0">
                <a:solidFill>
                  <a:srgbClr val="002060"/>
                </a:solidFill>
                <a:cs typeface="Arial" pitchFamily="34" charset="0"/>
              </a:rPr>
              <a:t>: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Apache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Version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2</a:t>
            </a:r>
            <a:endParaRPr kumimoji="0" lang="en-GB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FFBFD"/>
              </a:solidFill>
              <a:effectLst/>
              <a:uLnTx/>
              <a:uFillTx/>
              <a:cs typeface="Arial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B60FD8C-1668-462D-A4B9-9BDB41CA5A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107101"/>
            <a:ext cx="339191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Cloud option</a:t>
            </a:r>
            <a:endParaRPr lang="en-US" b="1" dirty="0">
              <a:latin typeface="+mn-lt"/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6319840" y="387747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68">
            <a:extLst>
              <a:ext uri="{FF2B5EF4-FFF2-40B4-BE49-F238E27FC236}">
                <a16:creationId xmlns:a16="http://schemas.microsoft.com/office/drawing/2014/main" id="{758E97EB-6DAB-4CE8-ABAF-8CAC81F2887A}"/>
              </a:ext>
            </a:extLst>
          </p:cNvPr>
          <p:cNvSpPr txBox="1"/>
          <p:nvPr/>
        </p:nvSpPr>
        <p:spPr>
          <a:xfrm>
            <a:off x="464372" y="2659372"/>
            <a:ext cx="3430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Arial" pitchFamily="34" charset="0"/>
              </a:rPr>
              <a:t>Cassandra is not only available as a cloud service.</a:t>
            </a:r>
          </a:p>
        </p:txBody>
      </p:sp>
      <p:pic>
        <p:nvPicPr>
          <p:cNvPr id="4" name="图片 3" descr="图表, 树状图&#10;&#10;描述已自动生成">
            <a:extLst>
              <a:ext uri="{FF2B5EF4-FFF2-40B4-BE49-F238E27FC236}">
                <a16:creationId xmlns:a16="http://schemas.microsoft.com/office/drawing/2014/main" id="{14ABE83F-E41A-4A2A-BF26-9A92BA68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95" y="1338722"/>
            <a:ext cx="8297433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81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Pricing</a:t>
            </a: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6319840" y="387747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479114A-5A44-4710-B6FB-A1C9167A20D5}"/>
              </a:ext>
            </a:extLst>
          </p:cNvPr>
          <p:cNvSpPr txBox="1"/>
          <p:nvPr/>
        </p:nvSpPr>
        <p:spPr>
          <a:xfrm>
            <a:off x="477729" y="1434314"/>
            <a:ext cx="414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If using their cloud service cloud service: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60" name="图片 59" descr="表格&#10;&#10;描述已自动生成">
            <a:extLst>
              <a:ext uri="{FF2B5EF4-FFF2-40B4-BE49-F238E27FC236}">
                <a16:creationId xmlns:a16="http://schemas.microsoft.com/office/drawing/2014/main" id="{5468F0D1-14A8-4B0B-8CE6-A9AF6E22A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646"/>
            <a:ext cx="12192000" cy="40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50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Pricing</a:t>
            </a:r>
            <a:endParaRPr lang="en-US" b="1" dirty="0">
              <a:latin typeface="+mn-lt"/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6319840" y="387747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3D713444-A046-4E99-A170-8F02E399B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759"/>
            <a:ext cx="12192000" cy="40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4E2993-B153-4886-B7F1-85D6D4399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62" y="1826180"/>
            <a:ext cx="2857500" cy="285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AFF3-9EA5-4CA3-B98F-CC371DE3FE86}"/>
              </a:ext>
            </a:extLst>
          </p:cNvPr>
          <p:cNvSpPr txBox="1"/>
          <p:nvPr/>
        </p:nvSpPr>
        <p:spPr>
          <a:xfrm>
            <a:off x="470516" y="1892501"/>
            <a:ext cx="114262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Cassandra?</a:t>
            </a:r>
            <a:endParaRPr lang="en-US" sz="1800" dirty="0">
              <a:solidFill>
                <a:schemeClr val="accent4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Oriented NoSQL database management system</a:t>
            </a:r>
          </a:p>
          <a:p>
            <a:pPr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Distributed Architecture: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availability with no single point of failure</a:t>
            </a:r>
          </a:p>
          <a:p>
            <a:pPr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source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History:</a:t>
            </a:r>
          </a:p>
          <a:p>
            <a:pPr marL="457200" indent="-45720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Born out of the need for a massive, globally-distributed, always-on, highly available database that could scale to the size of modern web applications and social media</a:t>
            </a:r>
          </a:p>
          <a:p>
            <a:pPr marL="457200" indent="-45720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Initial development at Facebook to power the inbox search feature</a:t>
            </a:r>
          </a:p>
          <a:p>
            <a:pPr marL="457200" indent="-45720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Made open source in 2009 under Apache Software Foundation</a:t>
            </a:r>
          </a:p>
          <a:p>
            <a:pPr marL="457200" indent="-45720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Distributed design based on Amazon’s DynamoDB and data model based on Google’s Big Table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Market Metrics</a:t>
            </a:r>
            <a:endParaRPr lang="en-US" b="1" dirty="0">
              <a:latin typeface="+mn-lt"/>
            </a:endParaRP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3A941426-822E-411E-8CE4-78F2E46CD16C}"/>
              </a:ext>
            </a:extLst>
          </p:cNvPr>
          <p:cNvSpPr/>
          <p:nvPr/>
        </p:nvSpPr>
        <p:spPr>
          <a:xfrm>
            <a:off x="10847397" y="3859701"/>
            <a:ext cx="308517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C96CAF40-B525-4057-8095-37E0B9C1272D}"/>
              </a:ext>
            </a:extLst>
          </p:cNvPr>
          <p:cNvSpPr>
            <a:spLocks noChangeAspect="1"/>
          </p:cNvSpPr>
          <p:nvPr/>
        </p:nvSpPr>
        <p:spPr>
          <a:xfrm>
            <a:off x="6319840" y="3877474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7C996D-319C-43F9-8BFF-B1CEB3930A1B}"/>
              </a:ext>
            </a:extLst>
          </p:cNvPr>
          <p:cNvSpPr txBox="1"/>
          <p:nvPr/>
        </p:nvSpPr>
        <p:spPr>
          <a:xfrm>
            <a:off x="1771489" y="1864984"/>
            <a:ext cx="8677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Cassandra is used by 40% of the Fortune 100.</a:t>
            </a:r>
            <a:endParaRPr lang="zh-CN" altLang="zh-CN" sz="3600" kern="100" dirty="0">
              <a:solidFill>
                <a:srgbClr val="00206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ound Same Side Corner Rectangle 6">
            <a:extLst>
              <a:ext uri="{FF2B5EF4-FFF2-40B4-BE49-F238E27FC236}">
                <a16:creationId xmlns:a16="http://schemas.microsoft.com/office/drawing/2014/main" id="{4D93C0BC-C41C-4717-97A8-CB61FB41FC3A}"/>
              </a:ext>
            </a:extLst>
          </p:cNvPr>
          <p:cNvSpPr/>
          <p:nvPr/>
        </p:nvSpPr>
        <p:spPr>
          <a:xfrm rot="2700000">
            <a:off x="1773015" y="4323838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5A9439-C79F-48B5-9922-D634AF069F45}"/>
              </a:ext>
            </a:extLst>
          </p:cNvPr>
          <p:cNvSpPr txBox="1"/>
          <p:nvPr/>
        </p:nvSpPr>
        <p:spPr>
          <a:xfrm>
            <a:off x="2377848" y="4368384"/>
            <a:ext cx="9934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Why these companies use Cassandra?</a:t>
            </a:r>
            <a:endParaRPr lang="zh-CN" altLang="zh-CN" sz="3600" kern="100" dirty="0">
              <a:solidFill>
                <a:srgbClr val="00206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D9A45C6D-C235-4AF0-8DE7-B7E738072F97}"/>
              </a:ext>
            </a:extLst>
          </p:cNvPr>
          <p:cNvSpPr/>
          <p:nvPr/>
        </p:nvSpPr>
        <p:spPr>
          <a:xfrm>
            <a:off x="5334000" y="2743200"/>
            <a:ext cx="985840" cy="1504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Case Studies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DC61A9-C04F-4671-B8D8-86744B395B7D}"/>
              </a:ext>
            </a:extLst>
          </p:cNvPr>
          <p:cNvGrpSpPr/>
          <p:nvPr/>
        </p:nvGrpSpPr>
        <p:grpSpPr>
          <a:xfrm>
            <a:off x="3741176" y="2237322"/>
            <a:ext cx="4709648" cy="3723835"/>
            <a:chOff x="2228055" y="1971102"/>
            <a:chExt cx="4575969" cy="3618138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27A1577B-1DF4-47FA-87F0-30DBCF738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FABD66-D134-4EF4-89EC-A6C2E27D48A6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C675D221-8905-40E2-8D19-8A1D86331146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Rounded Rectangle 13">
                <a:extLst>
                  <a:ext uri="{FF2B5EF4-FFF2-40B4-BE49-F238E27FC236}">
                    <a16:creationId xmlns:a16="http://schemas.microsoft.com/office/drawing/2014/main" id="{DFBA10B9-A7B7-4528-8BD0-B1D0DB106895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Chord 8">
                <a:extLst>
                  <a:ext uri="{FF2B5EF4-FFF2-40B4-BE49-F238E27FC236}">
                    <a16:creationId xmlns:a16="http://schemas.microsoft.com/office/drawing/2014/main" id="{2A9DD5CD-0E35-46BF-8856-D30D1C0A7717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9940D5AC-8F77-4C44-A4DD-DFA33C49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pic>
        <p:nvPicPr>
          <p:cNvPr id="1026" name="Picture 2" descr="Apple Logo">
            <a:extLst>
              <a:ext uri="{FF2B5EF4-FFF2-40B4-BE49-F238E27FC236}">
                <a16:creationId xmlns:a16="http://schemas.microsoft.com/office/drawing/2014/main" id="{873E682F-D378-43D4-A267-02B8C68B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3" y="3580411"/>
            <a:ext cx="2852839" cy="10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tflix Logo Png - Free Transparent PNG Logos">
            <a:extLst>
              <a:ext uri="{FF2B5EF4-FFF2-40B4-BE49-F238E27FC236}">
                <a16:creationId xmlns:a16="http://schemas.microsoft.com/office/drawing/2014/main" id="{D4E66EB3-148B-45A2-9866-C47575B3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798" y="3580410"/>
            <a:ext cx="1352128" cy="101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etflix Logo transparent PNG - StickPNG">
            <a:extLst>
              <a:ext uri="{FF2B5EF4-FFF2-40B4-BE49-F238E27FC236}">
                <a16:creationId xmlns:a16="http://schemas.microsoft.com/office/drawing/2014/main" id="{7462C088-007E-49EA-94F1-932CC716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476" y="3442182"/>
            <a:ext cx="2213250" cy="12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pache Cassandra - Wikipedia">
            <a:extLst>
              <a:ext uri="{FF2B5EF4-FFF2-40B4-BE49-F238E27FC236}">
                <a16:creationId xmlns:a16="http://schemas.microsoft.com/office/drawing/2014/main" id="{0151ECDC-B1B9-429C-B5C2-5308A167E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66" y="3068479"/>
            <a:ext cx="1246668" cy="83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7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2"/>
    </mc:Choice>
    <mc:Fallback xmlns="">
      <p:transition spd="slow" advTm="421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Case</a:t>
            </a:r>
            <a:r>
              <a:rPr lang="en-US" sz="4800" b="1" dirty="0"/>
              <a:t> </a:t>
            </a:r>
            <a:r>
              <a:rPr lang="en-US" sz="4800" b="1" dirty="0">
                <a:latin typeface="+mn-lt"/>
              </a:rPr>
              <a:t>Studies</a:t>
            </a:r>
          </a:p>
        </p:txBody>
      </p:sp>
      <p:pic>
        <p:nvPicPr>
          <p:cNvPr id="1026" name="Picture 2" descr="Apple Logo">
            <a:extLst>
              <a:ext uri="{FF2B5EF4-FFF2-40B4-BE49-F238E27FC236}">
                <a16:creationId xmlns:a16="http://schemas.microsoft.com/office/drawing/2014/main" id="{873E682F-D378-43D4-A267-02B8C68B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567" y="3217813"/>
            <a:ext cx="2852839" cy="10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75471-4463-4752-B421-E91045CB0D4D}"/>
              </a:ext>
            </a:extLst>
          </p:cNvPr>
          <p:cNvSpPr txBox="1"/>
          <p:nvPr/>
        </p:nvSpPr>
        <p:spPr>
          <a:xfrm>
            <a:off x="1657029" y="1751618"/>
            <a:ext cx="746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Why Cassandra?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9819A-11A4-4A5D-BD0C-2064CD51A020}"/>
              </a:ext>
            </a:extLst>
          </p:cNvPr>
          <p:cNvSpPr txBox="1"/>
          <p:nvPr/>
        </p:nvSpPr>
        <p:spPr>
          <a:xfrm>
            <a:off x="714054" y="2200953"/>
            <a:ext cx="63482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Cassandra can operate with petabyte-level data</a:t>
            </a:r>
          </a:p>
          <a:p>
            <a:pPr marL="285750" indent="-285750">
              <a:lnSpc>
                <a:spcPct val="20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Pairs well with applications that require fast performance and no downtime</a:t>
            </a:r>
          </a:p>
          <a:p>
            <a:pPr marL="742950" lvl="1" indent="-285750">
              <a:lnSpc>
                <a:spcPct val="200000"/>
              </a:lnSpc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/>
              <a:t>iTunes, iMessage, iCloud, Apple Store, etc.</a:t>
            </a:r>
          </a:p>
          <a:p>
            <a:pPr marL="285750" indent="-285750">
              <a:lnSpc>
                <a:spcPct val="20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“Cassandra offers Apple the scale and increasingly the analytical horsepower to tackle an ever-expanding array of applications.” – techrepublic.com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4"/>
    </mc:Choice>
    <mc:Fallback xmlns="">
      <p:transition spd="slow" advTm="187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Case Studies</a:t>
            </a:r>
          </a:p>
        </p:txBody>
      </p:sp>
      <p:pic>
        <p:nvPicPr>
          <p:cNvPr id="1026" name="Picture 2" descr="Apple Logo">
            <a:extLst>
              <a:ext uri="{FF2B5EF4-FFF2-40B4-BE49-F238E27FC236}">
                <a16:creationId xmlns:a16="http://schemas.microsoft.com/office/drawing/2014/main" id="{873E682F-D378-43D4-A267-02B8C68B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117" y="3341510"/>
            <a:ext cx="2852839" cy="10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75471-4463-4752-B421-E91045CB0D4D}"/>
              </a:ext>
            </a:extLst>
          </p:cNvPr>
          <p:cNvSpPr txBox="1"/>
          <p:nvPr/>
        </p:nvSpPr>
        <p:spPr>
          <a:xfrm>
            <a:off x="1866579" y="2060064"/>
            <a:ext cx="746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Benefits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9819A-11A4-4A5D-BD0C-2064CD51A020}"/>
              </a:ext>
            </a:extLst>
          </p:cNvPr>
          <p:cNvSpPr txBox="1"/>
          <p:nvPr/>
        </p:nvSpPr>
        <p:spPr>
          <a:xfrm>
            <a:off x="542604" y="2411270"/>
            <a:ext cx="6348204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Apple was able to run over 75,000 Cassandra nodes in 2015</a:t>
            </a:r>
          </a:p>
          <a:p>
            <a:pPr marL="1200150" lvl="2" indent="-285750">
              <a:lnSpc>
                <a:spcPct val="20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Storing more than 10 petabytes of data</a:t>
            </a:r>
          </a:p>
          <a:p>
            <a:pPr marL="1200150" lvl="2" indent="-285750">
              <a:lnSpc>
                <a:spcPct val="20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At least one cluster was over 1,000 nodes </a:t>
            </a:r>
          </a:p>
          <a:p>
            <a:pPr marL="285750" indent="-285750">
              <a:lnSpc>
                <a:spcPct val="20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Apple regularly gets millions of operations per second (reads/writes) with Cassandra</a:t>
            </a:r>
          </a:p>
          <a:p>
            <a:pPr marL="285750" indent="-285750">
              <a:lnSpc>
                <a:spcPct val="20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Able to store all iTunes, iMessage, and iCloud data in one database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98"/>
    </mc:Choice>
    <mc:Fallback xmlns="">
      <p:transition spd="slow" advTm="3399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Case Studies</a:t>
            </a:r>
          </a:p>
        </p:txBody>
      </p:sp>
      <p:pic>
        <p:nvPicPr>
          <p:cNvPr id="1026" name="Picture 2" descr="Apple Logo">
            <a:extLst>
              <a:ext uri="{FF2B5EF4-FFF2-40B4-BE49-F238E27FC236}">
                <a16:creationId xmlns:a16="http://schemas.microsoft.com/office/drawing/2014/main" id="{873E682F-D378-43D4-A267-02B8C68B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117" y="3341510"/>
            <a:ext cx="2852839" cy="10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75471-4463-4752-B421-E91045CB0D4D}"/>
              </a:ext>
            </a:extLst>
          </p:cNvPr>
          <p:cNvSpPr txBox="1"/>
          <p:nvPr/>
        </p:nvSpPr>
        <p:spPr>
          <a:xfrm>
            <a:off x="1952304" y="1906975"/>
            <a:ext cx="746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Challenges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9819A-11A4-4A5D-BD0C-2064CD51A020}"/>
              </a:ext>
            </a:extLst>
          </p:cNvPr>
          <p:cNvSpPr txBox="1"/>
          <p:nvPr/>
        </p:nvSpPr>
        <p:spPr>
          <a:xfrm>
            <a:off x="323529" y="2344193"/>
            <a:ext cx="634820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Cassandra uses disk storage as its primary data storage method</a:t>
            </a:r>
          </a:p>
          <a:p>
            <a:pPr marL="742950" lvl="1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Vrinda" panose="020B0502040204020203" pitchFamily="34" charset="0"/>
              </a:rPr>
              <a:t>Often runs slowly with Apple’s large number of nodes (75,000+)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Vrinda" panose="020B0502040204020203" pitchFamily="34" charset="0"/>
              </a:rPr>
              <a:t>Led to Apple considering switching to FoundationDB</a:t>
            </a:r>
          </a:p>
          <a:p>
            <a:pPr marL="742950" lvl="1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Vrinda" panose="020B0502040204020203" pitchFamily="34" charset="0"/>
              </a:rPr>
              <a:t>FoundationDB operates primarily on cheaper and faster hardware (RAM)</a:t>
            </a:r>
          </a:p>
          <a:p>
            <a:pPr marL="742950" lvl="1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Vrinda" panose="020B0502040204020203" pitchFamily="34" charset="0"/>
              </a:rPr>
              <a:t>Potential 10% reduction in node count (7,500 nodes)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4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2"/>
    </mc:Choice>
    <mc:Fallback xmlns="">
      <p:transition spd="slow" advTm="2411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Case Studies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75471-4463-4752-B421-E91045CB0D4D}"/>
              </a:ext>
            </a:extLst>
          </p:cNvPr>
          <p:cNvSpPr txBox="1"/>
          <p:nvPr/>
        </p:nvSpPr>
        <p:spPr>
          <a:xfrm>
            <a:off x="1733229" y="2197186"/>
            <a:ext cx="746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Why Cassandra?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9819A-11A4-4A5D-BD0C-2064CD51A020}"/>
              </a:ext>
            </a:extLst>
          </p:cNvPr>
          <p:cNvSpPr txBox="1"/>
          <p:nvPr/>
        </p:nvSpPr>
        <p:spPr>
          <a:xfrm>
            <a:off x="415765" y="2610191"/>
            <a:ext cx="634820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Adopted Cassandra to deal with petabyte scale in the cloud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Highly efficient with writes</a:t>
            </a:r>
          </a:p>
          <a:p>
            <a:pPr marL="742950" lvl="1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Read/write ratio is about 9:1</a:t>
            </a:r>
          </a:p>
          <a:p>
            <a:pPr marL="742950" lvl="1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Netflix has a write heavy workload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Scalability</a:t>
            </a:r>
          </a:p>
          <a:p>
            <a:pPr marL="742950" lvl="1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Scales vertically and dynamically by adding more servers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Similar to previous NoSQL Database (SimpleDB) but without the limits</a:t>
            </a:r>
          </a:p>
        </p:txBody>
      </p:sp>
      <p:pic>
        <p:nvPicPr>
          <p:cNvPr id="8" name="Picture 16" descr="Netflix Logo Png - Free Transparent PNG Logos">
            <a:extLst>
              <a:ext uri="{FF2B5EF4-FFF2-40B4-BE49-F238E27FC236}">
                <a16:creationId xmlns:a16="http://schemas.microsoft.com/office/drawing/2014/main" id="{015C40CB-BD9B-4A23-B9A6-B0C1B96D9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56" y="3397895"/>
            <a:ext cx="1352128" cy="101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Netflix Logo transparent PNG - StickPNG">
            <a:extLst>
              <a:ext uri="{FF2B5EF4-FFF2-40B4-BE49-F238E27FC236}">
                <a16:creationId xmlns:a16="http://schemas.microsoft.com/office/drawing/2014/main" id="{352711C2-8B23-4F58-BA03-EAEE555E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34" y="3259667"/>
            <a:ext cx="2213250" cy="12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7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3"/>
    </mc:Choice>
    <mc:Fallback xmlns="">
      <p:transition spd="slow" advTm="3300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Case Studies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75471-4463-4752-B421-E91045CB0D4D}"/>
              </a:ext>
            </a:extLst>
          </p:cNvPr>
          <p:cNvSpPr txBox="1"/>
          <p:nvPr/>
        </p:nvSpPr>
        <p:spPr>
          <a:xfrm>
            <a:off x="2363206" y="1887631"/>
            <a:ext cx="746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Benefits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9819A-11A4-4A5D-BD0C-2064CD51A020}"/>
              </a:ext>
            </a:extLst>
          </p:cNvPr>
          <p:cNvSpPr txBox="1"/>
          <p:nvPr/>
        </p:nvSpPr>
        <p:spPr>
          <a:xfrm>
            <a:off x="323529" y="2236026"/>
            <a:ext cx="634820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High scale allows for efficient data back-ups</a:t>
            </a:r>
          </a:p>
          <a:p>
            <a:pPr marL="742950" lvl="1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Netflix has Cassandra configured to keep 3 copies of all Netflix’s data.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No limitations on data sizes or row/column counts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Cross-regional deployment</a:t>
            </a:r>
          </a:p>
          <a:p>
            <a:pPr marL="742950" lvl="1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Simultaneously service applications and asynchronously replicate data across multiple geographic locations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98% of streaming data is stored in Cassandra</a:t>
            </a:r>
          </a:p>
        </p:txBody>
      </p:sp>
      <p:pic>
        <p:nvPicPr>
          <p:cNvPr id="7" name="Picture 16" descr="Netflix Logo Png - Free Transparent PNG Logos">
            <a:extLst>
              <a:ext uri="{FF2B5EF4-FFF2-40B4-BE49-F238E27FC236}">
                <a16:creationId xmlns:a16="http://schemas.microsoft.com/office/drawing/2014/main" id="{9959F8DD-E62D-4A3E-BE02-AE5350AD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56" y="3397895"/>
            <a:ext cx="1352128" cy="101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Netflix Logo transparent PNG - StickPNG">
            <a:extLst>
              <a:ext uri="{FF2B5EF4-FFF2-40B4-BE49-F238E27FC236}">
                <a16:creationId xmlns:a16="http://schemas.microsoft.com/office/drawing/2014/main" id="{81F16885-EA5D-41D4-8006-8D8F8464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34" y="3202197"/>
            <a:ext cx="2213250" cy="12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7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82"/>
    </mc:Choice>
    <mc:Fallback xmlns="">
      <p:transition spd="slow" advTm="4668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Case Studies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75471-4463-4752-B421-E91045CB0D4D}"/>
              </a:ext>
            </a:extLst>
          </p:cNvPr>
          <p:cNvSpPr txBox="1"/>
          <p:nvPr/>
        </p:nvSpPr>
        <p:spPr>
          <a:xfrm>
            <a:off x="1970483" y="2643818"/>
            <a:ext cx="746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Challenges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9819A-11A4-4A5D-BD0C-2064CD51A020}"/>
              </a:ext>
            </a:extLst>
          </p:cNvPr>
          <p:cNvSpPr txBox="1"/>
          <p:nvPr/>
        </p:nvSpPr>
        <p:spPr>
          <a:xfrm>
            <a:off x="370367" y="3233789"/>
            <a:ext cx="634820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In 2014, Amazon performed a major maintenance update</a:t>
            </a:r>
          </a:p>
          <a:p>
            <a:pPr marL="742950" lvl="1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Vrinda" panose="020B0502040204020203" pitchFamily="34" charset="0"/>
              </a:rPr>
              <a:t>Affected 218 of the 2700+ production Cassandra nodes</a:t>
            </a:r>
          </a:p>
          <a:p>
            <a:pPr marL="1200150" lvl="2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Vrinda" panose="020B0502040204020203" pitchFamily="34" charset="0"/>
              </a:rPr>
              <a:t>22 were on hardware that did not boot successfully and they never came back online</a:t>
            </a:r>
          </a:p>
        </p:txBody>
      </p:sp>
      <p:pic>
        <p:nvPicPr>
          <p:cNvPr id="7" name="Picture 16" descr="Netflix Logo Png - Free Transparent PNG Logos">
            <a:extLst>
              <a:ext uri="{FF2B5EF4-FFF2-40B4-BE49-F238E27FC236}">
                <a16:creationId xmlns:a16="http://schemas.microsoft.com/office/drawing/2014/main" id="{31247182-9C7D-458F-8B0F-319CCD8E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56" y="3397895"/>
            <a:ext cx="1352128" cy="101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Netflix Logo transparent PNG - StickPNG">
            <a:extLst>
              <a:ext uri="{FF2B5EF4-FFF2-40B4-BE49-F238E27FC236}">
                <a16:creationId xmlns:a16="http://schemas.microsoft.com/office/drawing/2014/main" id="{DB60697A-C4C7-47B8-A39A-2093CB711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34" y="3259667"/>
            <a:ext cx="2213250" cy="12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31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96"/>
    </mc:Choice>
    <mc:Fallback xmlns="">
      <p:transition spd="slow" advTm="2529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Key Customers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CB55D-8276-4A76-AF69-C8FBB3F00DB4}"/>
              </a:ext>
            </a:extLst>
          </p:cNvPr>
          <p:cNvSpPr txBox="1"/>
          <p:nvPr/>
        </p:nvSpPr>
        <p:spPr>
          <a:xfrm>
            <a:off x="8686367" y="1908780"/>
            <a:ext cx="2738140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E5EB63-00CB-4DBB-9D8F-CBC0FEE99367}"/>
              </a:ext>
            </a:extLst>
          </p:cNvPr>
          <p:cNvGrpSpPr/>
          <p:nvPr/>
        </p:nvGrpSpPr>
        <p:grpSpPr>
          <a:xfrm>
            <a:off x="810431" y="5134908"/>
            <a:ext cx="2738140" cy="531950"/>
            <a:chOff x="302738" y="4417056"/>
            <a:chExt cx="2851594" cy="531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070ADA-96D8-496A-879E-07455F001C3E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F7A98F-4043-4960-A2B9-3498E452C99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0D7938-90BE-4D0F-A88E-60760BE1FF16}"/>
              </a:ext>
            </a:extLst>
          </p:cNvPr>
          <p:cNvGrpSpPr/>
          <p:nvPr/>
        </p:nvGrpSpPr>
        <p:grpSpPr>
          <a:xfrm>
            <a:off x="810431" y="1967266"/>
            <a:ext cx="2738140" cy="531950"/>
            <a:chOff x="302738" y="4417056"/>
            <a:chExt cx="2851594" cy="531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EC8EBE-A935-4AE5-B1B0-FBB188D987F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eBay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5D468-3419-4D84-A723-D5CA2B11C28F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FBDC2E-754B-44B4-B488-0526409D5E8D}"/>
              </a:ext>
            </a:extLst>
          </p:cNvPr>
          <p:cNvSpPr txBox="1"/>
          <p:nvPr/>
        </p:nvSpPr>
        <p:spPr>
          <a:xfrm>
            <a:off x="8686367" y="5134908"/>
            <a:ext cx="2738140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Netflix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0F7EB1CD-B0DC-40A9-A04B-EAFF9B23F0D8}"/>
              </a:ext>
            </a:extLst>
          </p:cNvPr>
          <p:cNvCxnSpPr>
            <a:cxnSpLocks/>
          </p:cNvCxnSpPr>
          <p:nvPr/>
        </p:nvCxnSpPr>
        <p:spPr>
          <a:xfrm flipV="1">
            <a:off x="6692630" y="2047281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2FC3A9C-DCC9-4AB4-A3CF-D0DE2EC9D813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514436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1184A3B4-A7CD-4D27-A81D-897E1A55DE49}"/>
              </a:ext>
            </a:extLst>
          </p:cNvPr>
          <p:cNvCxnSpPr>
            <a:cxnSpLocks/>
          </p:cNvCxnSpPr>
          <p:nvPr/>
        </p:nvCxnSpPr>
        <p:spPr>
          <a:xfrm flipV="1">
            <a:off x="2845273" y="4543712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B7D4C7FF-125C-4FBD-B12D-882AA5628822}"/>
              </a:ext>
            </a:extLst>
          </p:cNvPr>
          <p:cNvCxnSpPr>
            <a:cxnSpLocks/>
          </p:cNvCxnSpPr>
          <p:nvPr/>
        </p:nvCxnSpPr>
        <p:spPr>
          <a:xfrm>
            <a:off x="3720911" y="2105766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2858FC07-8466-4707-B896-C00560A608EB}"/>
              </a:ext>
            </a:extLst>
          </p:cNvPr>
          <p:cNvGrpSpPr/>
          <p:nvPr/>
        </p:nvGrpSpPr>
        <p:grpSpPr>
          <a:xfrm>
            <a:off x="4354680" y="2391820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93B26960-29AD-4C45-B10F-1279D687F11E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1ABC9957-6524-4A49-AB5C-3B56ED52A91F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44C7ACB3-F047-4950-AB4F-4002181E254A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8CD8ED92-DD88-4B6D-8977-21BC11AF7608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851428-C2CA-4A82-89AF-C1AF3883D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5" y="1265166"/>
            <a:ext cx="10473705" cy="55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1"/>
    </mc:Choice>
    <mc:Fallback xmlns="">
      <p:transition spd="slow" advTm="1114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872D0-2ABE-4FB2-920F-9B5092CCA0B9}"/>
              </a:ext>
            </a:extLst>
          </p:cNvPr>
          <p:cNvSpPr txBox="1"/>
          <p:nvPr/>
        </p:nvSpPr>
        <p:spPr>
          <a:xfrm>
            <a:off x="419947" y="2385827"/>
            <a:ext cx="6502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Cassandra…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is a great column oriented NoSQL database used for storing petabyte-level data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high availability with no single point of failure</a:t>
            </a:r>
            <a:endParaRPr lang="en-US" dirty="0"/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pairs well with applications that require fast performance and no downtime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has a similar query language SQL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20" descr="Apache Cassandra - Wikipedia">
            <a:extLst>
              <a:ext uri="{FF2B5EF4-FFF2-40B4-BE49-F238E27FC236}">
                <a16:creationId xmlns:a16="http://schemas.microsoft.com/office/drawing/2014/main" id="{463E8333-369D-4CBC-A3E4-32355B0C4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592" y="2011958"/>
            <a:ext cx="4230134" cy="28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0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/>
    </mc:Choice>
    <mc:Fallback xmlns="">
      <p:transition spd="slow" advTm="226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F8DDEC-4663-48AB-A070-5A8224406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CAP Theorem</a:t>
            </a:r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ED6A2-0B8F-4588-B776-4A66C186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11" y="2036917"/>
            <a:ext cx="3917263" cy="3157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4306F8-88BF-4579-9823-D34C66303486}"/>
              </a:ext>
            </a:extLst>
          </p:cNvPr>
          <p:cNvSpPr txBox="1"/>
          <p:nvPr/>
        </p:nvSpPr>
        <p:spPr>
          <a:xfrm>
            <a:off x="758947" y="1824577"/>
            <a:ext cx="6756841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distributed systems, partition tolerance is always a requirement</a:t>
            </a:r>
          </a:p>
          <a:p>
            <a:pPr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Distributed systems can operate in 2 basic modes: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Availability-Partition-tolerant </a:t>
            </a:r>
            <a:r>
              <a:rPr lang="en-US" dirty="0">
                <a:solidFill>
                  <a:srgbClr val="00B0F0"/>
                </a:solidFill>
              </a:rPr>
              <a:t>(“AP”)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Consistency-Partition-tolerant </a:t>
            </a:r>
            <a:r>
              <a:rPr lang="en-US" dirty="0">
                <a:solidFill>
                  <a:srgbClr val="FF0000"/>
                </a:solidFill>
              </a:rPr>
              <a:t>(“CP”)</a:t>
            </a:r>
          </a:p>
          <a:p>
            <a:pPr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Cassandra was originally designed to operate originally as an “AP” mode database – Always available, eventually consistent</a:t>
            </a:r>
          </a:p>
          <a:p>
            <a:pPr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Supports “tunable” consistency –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Cassandra can operate somewhat similar to a “CP”-mode database with lightweight transactions and consensus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3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04C59-660C-47FE-9055-B9361BF59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2EC04-D075-446B-A0F9-462CA9E54A01}"/>
              </a:ext>
            </a:extLst>
          </p:cNvPr>
          <p:cNvSpPr txBox="1"/>
          <p:nvPr/>
        </p:nvSpPr>
        <p:spPr>
          <a:xfrm>
            <a:off x="323529" y="1688123"/>
            <a:ext cx="11522640" cy="513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-US" sz="1800" u="sng" dirty="0">
                <a:effectLst/>
                <a:ea typeface="Calibri" panose="020F0502020204030204" pitchFamily="34" charset="0"/>
                <a:cs typeface="Vrinda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https://cassandra.apache.org/</a:t>
            </a:r>
            <a:endParaRPr lang="en-US" sz="18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-US" sz="1800" u="sng" dirty="0">
                <a:effectLst/>
                <a:ea typeface="Calibri" panose="020F0502020204030204" pitchFamily="34" charset="0"/>
                <a:cs typeface="Vrinda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https://www.techrepublic.com/article/apples-secret-nosql-sauce-includes-a-hefty-dose-of-cassandra/</a:t>
            </a:r>
            <a:endParaRPr lang="en-US" sz="18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-US" sz="1800" u="sng" dirty="0">
                <a:effectLst/>
                <a:ea typeface="Calibri" panose="020F0502020204030204" pitchFamily="34" charset="0"/>
                <a:cs typeface="Vrinda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https://netflixtechblog.com/scaling-time-series-data-storage-part-i-ec2b6d44ba39</a:t>
            </a:r>
            <a:endParaRPr lang="en-US" sz="1800" dirty="0">
              <a:effectLst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-US" sz="1800" u="sng" dirty="0">
                <a:effectLst/>
                <a:ea typeface="Calibri" panose="020F0502020204030204" pitchFamily="34" charset="0"/>
                <a:cs typeface="Vrinda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https://readwrite.com/2011/01/28/how-netflix-adopted-nosql/</a:t>
            </a:r>
            <a:r>
              <a:rPr lang="en-US" sz="18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-US" sz="1800" u="sng" dirty="0">
                <a:effectLst/>
                <a:ea typeface="Calibri" panose="020F0502020204030204" pitchFamily="34" charset="0"/>
                <a:cs typeface="Vrinda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https://www.infoq.com/news/2014/10/netflix-cassandra/</a:t>
            </a:r>
            <a:r>
              <a:rPr lang="en-US" sz="1800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-US" u="sng" dirty="0">
                <a:ea typeface="Calibri" panose="020F0502020204030204" pitchFamily="34" charset="0"/>
                <a:cs typeface="Vrinda" panose="020B0502040204020203" pitchFamily="34" charset="0"/>
              </a:rPr>
              <a:t>https://subscription.packtpub.com/book/big_data_and_business_intelligence/9781782162681/8/ch08lvl1sec47/cassandra-with-hadoop-mapreduce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https://www.infoworld.com/article/3191895/light-a-fire-under-cassandra-with-apache-ignite.html</a:t>
            </a:r>
            <a:endParaRPr lang="en-US" dirty="0"/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https://teddyma.gitbooks.io/learncassandra/content/concurrent/concurrency_control.html</a:t>
            </a:r>
            <a:endParaRPr lang="en-US" dirty="0"/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endParaRPr lang="en-US" dirty="0"/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7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3"/>
    </mc:Choice>
    <mc:Fallback xmlns="">
      <p:transition spd="slow" advTm="6683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70579-6F03-474B-AE81-BC0EF41048BD}"/>
              </a:ext>
            </a:extLst>
          </p:cNvPr>
          <p:cNvGrpSpPr/>
          <p:nvPr/>
        </p:nvGrpSpPr>
        <p:grpSpPr>
          <a:xfrm>
            <a:off x="148" y="2805423"/>
            <a:ext cx="12353777" cy="1283071"/>
            <a:chOff x="148" y="2795521"/>
            <a:chExt cx="12353777" cy="12830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161925" y="2795521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3698936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3"/>
    </mc:Choice>
    <mc:Fallback xmlns="">
      <p:transition spd="slow" advTm="32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BC1CB-2310-4097-8146-65DF0D2F9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High-level architecture</a:t>
            </a:r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Data Replication">
            <a:extLst>
              <a:ext uri="{FF2B5EF4-FFF2-40B4-BE49-F238E27FC236}">
                <a16:creationId xmlns:a16="http://schemas.microsoft.com/office/drawing/2014/main" id="{209B16E7-C264-4E6B-B200-C44DB72A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93" y="1675976"/>
            <a:ext cx="37147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4923F-A1C6-473E-A044-7FBCB33A8ACB}"/>
              </a:ext>
            </a:extLst>
          </p:cNvPr>
          <p:cNvSpPr txBox="1"/>
          <p:nvPr/>
        </p:nvSpPr>
        <p:spPr>
          <a:xfrm>
            <a:off x="323529" y="1361823"/>
            <a:ext cx="7178102" cy="5224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accent4">
                    <a:lumMod val="50000"/>
                  </a:schemeClr>
                </a:solidFill>
                <a:effectLst/>
              </a:rPr>
              <a:t>Peer-to-peer distributed system</a:t>
            </a: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–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Common topology - Ring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All the nodes in a cluster can play the same role</a:t>
            </a:r>
            <a:endParaRPr lang="en-US" sz="1600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Each node in a cluster can accept read and write requests regardless of the actual location of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In-case of node failure, requests can be served from other nodes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Data Replication </a:t>
            </a:r>
            <a:r>
              <a:rPr lang="en-US" sz="1600" dirty="0">
                <a:solidFill>
                  <a:srgbClr val="000000"/>
                </a:solidFill>
              </a:rPr>
              <a:t>-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Cassandra stores data replicas on multiple nodes to ensure reliability and fault tolerance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A replication factor of 3 means three copies of each row, where each copy is on a different node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Node Communication </a:t>
            </a:r>
            <a:r>
              <a:rPr lang="en-US" sz="1600" dirty="0">
                <a:solidFill>
                  <a:srgbClr val="000000"/>
                </a:solidFill>
              </a:rPr>
              <a:t>-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Nodes communicates with each other through Gossip Protocol that broadcasts information about data and nodes health</a:t>
            </a:r>
          </a:p>
        </p:txBody>
      </p:sp>
    </p:spTree>
    <p:extLst>
      <p:ext uri="{BB962C8B-B14F-4D97-AF65-F5344CB8AC3E}">
        <p14:creationId xmlns:p14="http://schemas.microsoft.com/office/powerpoint/2010/main" val="261883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97802E-448F-4DD2-8E69-7EF24DA93F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Partition methods</a:t>
            </a:r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B5C22FD-C7E2-4CB1-8EF5-C6CF555BC031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A8D43FA-308F-40C7-ABB9-4F645638DA0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Cassandra supports </a:t>
            </a:r>
            <a:r>
              <a:rPr lang="en-US" sz="2000" dirty="0" err="1"/>
              <a:t>Sharding</a:t>
            </a:r>
            <a:r>
              <a:rPr lang="en-US" sz="2000" dirty="0"/>
              <a:t> ( no single point of failure)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The partitioning of data across different nodes happens with the help of “Partition key”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The partition key is hashed with an hashing algorithm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sz="2000" dirty="0"/>
              <a:t>    and rows with same partition hash value (Tokens) is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sz="2000" dirty="0"/>
              <a:t>    passed to same node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N" sz="2000" dirty="0">
                <a:solidFill>
                  <a:srgbClr val="FF0000"/>
                </a:solidFill>
              </a:rPr>
              <a:t>        </a:t>
            </a:r>
            <a:r>
              <a:rPr lang="en-IN" sz="2400" dirty="0">
                <a:solidFill>
                  <a:srgbClr val="FF0000"/>
                </a:solidFill>
              </a:rPr>
              <a:t>Partition Key </a:t>
            </a:r>
            <a:r>
              <a:rPr lang="en-IN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IN" sz="2400" dirty="0">
                <a:solidFill>
                  <a:srgbClr val="FF0000"/>
                </a:solidFill>
              </a:rPr>
              <a:t> Hash Function </a:t>
            </a:r>
            <a:r>
              <a:rPr lang="en-IN" sz="2400" dirty="0">
                <a:solidFill>
                  <a:srgbClr val="FF0000"/>
                </a:solidFill>
                <a:sym typeface="Wingdings" panose="05000000000000000000" pitchFamily="2" charset="2"/>
              </a:rPr>
              <a:t> Token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N" sz="2400" dirty="0">
                <a:solidFill>
                  <a:srgbClr val="FF0000"/>
                </a:solidFill>
                <a:sym typeface="Wingdings" panose="05000000000000000000" pitchFamily="2" charset="2"/>
              </a:rPr>
              <a:t>       </a:t>
            </a:r>
            <a:r>
              <a:rPr lang="en-IN" sz="2000" dirty="0">
                <a:sym typeface="Wingdings" panose="05000000000000000000" pitchFamily="2" charset="2"/>
              </a:rPr>
              <a:t>For example, DS  HF  19</a:t>
            </a:r>
          </a:p>
          <a:p>
            <a:pPr>
              <a:lnSpc>
                <a:spcPct val="10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ym typeface="Wingdings" panose="05000000000000000000" pitchFamily="2" charset="2"/>
              </a:rPr>
              <a:t>Tokens in Cassandra are 64 bit integers, with range of -2</a:t>
            </a:r>
            <a:r>
              <a:rPr lang="en-IN" sz="2000" baseline="30000" dirty="0">
                <a:sym typeface="Wingdings" panose="05000000000000000000" pitchFamily="2" charset="2"/>
              </a:rPr>
              <a:t>63</a:t>
            </a:r>
            <a:r>
              <a:rPr lang="en-IN" sz="2000" dirty="0">
                <a:sym typeface="Wingdings" panose="05000000000000000000" pitchFamily="2" charset="2"/>
              </a:rPr>
              <a:t> to +2</a:t>
            </a:r>
            <a:r>
              <a:rPr lang="en-IN" sz="2000" baseline="30000" dirty="0">
                <a:sym typeface="Wingdings" panose="05000000000000000000" pitchFamily="2" charset="2"/>
              </a:rPr>
              <a:t>63</a:t>
            </a:r>
            <a:r>
              <a:rPr lang="en-IN" sz="2000" dirty="0">
                <a:sym typeface="Wingdings" panose="05000000000000000000" pitchFamily="2" charset="2"/>
              </a:rPr>
              <a:t> -1</a:t>
            </a:r>
            <a:endParaRPr lang="en-IN" sz="2000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12901C64-64A2-41E6-AAEF-6AE78BB1C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01053"/>
              </p:ext>
            </p:extLst>
          </p:nvPr>
        </p:nvGraphicFramePr>
        <p:xfrm>
          <a:off x="6906827" y="2888774"/>
          <a:ext cx="4939932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05523">
                  <a:extLst>
                    <a:ext uri="{9D8B030D-6E8A-4147-A177-3AD203B41FA5}">
                      <a16:colId xmlns:a16="http://schemas.microsoft.com/office/drawing/2014/main" val="758869465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3349263616"/>
                    </a:ext>
                  </a:extLst>
                </a:gridCol>
                <a:gridCol w="1805127">
                  <a:extLst>
                    <a:ext uri="{9D8B030D-6E8A-4147-A177-3AD203B41FA5}">
                      <a16:colId xmlns:a16="http://schemas.microsoft.com/office/drawing/2014/main" val="1157843215"/>
                    </a:ext>
                  </a:extLst>
                </a:gridCol>
                <a:gridCol w="1234983">
                  <a:extLst>
                    <a:ext uri="{9D8B030D-6E8A-4147-A177-3AD203B41FA5}">
                      <a16:colId xmlns:a16="http://schemas.microsoft.com/office/drawing/2014/main" val="1016533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DS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{Id: 1}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{Name: Sheldon}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{GPA: 3.5}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DS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{Id: 2}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{Name: John}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{GPA: 3.3}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74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DS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{Id: 3}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{Name: Arya}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{GPA: 3.9}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1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CSE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{Id: 4}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{Name: Monica}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{GPA: 3.0}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6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CSE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{Id: 5}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{Name: Joey}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{GPA: 3.6}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CSE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{Id: 6}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{Name: Betty}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{GPA: 3.7}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9628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CC60507-0804-4B65-BCEC-A7F1A9400130}"/>
              </a:ext>
            </a:extLst>
          </p:cNvPr>
          <p:cNvSpPr/>
          <p:nvPr/>
        </p:nvSpPr>
        <p:spPr>
          <a:xfrm>
            <a:off x="6942338" y="2938509"/>
            <a:ext cx="852256" cy="10298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708CD-1747-4241-95ED-4143134C2117}"/>
              </a:ext>
            </a:extLst>
          </p:cNvPr>
          <p:cNvSpPr/>
          <p:nvPr/>
        </p:nvSpPr>
        <p:spPr>
          <a:xfrm>
            <a:off x="6906827" y="2888774"/>
            <a:ext cx="4939932" cy="115944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75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3264D9-FC58-4F02-9B34-3AF1418221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Cassandra Ring</a:t>
            </a:r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001AC7-77CD-4E26-8FFE-CDC0684918A7}"/>
              </a:ext>
            </a:extLst>
          </p:cNvPr>
          <p:cNvSpPr txBox="1">
            <a:spLocks/>
          </p:cNvSpPr>
          <p:nvPr/>
        </p:nvSpPr>
        <p:spPr>
          <a:xfrm>
            <a:off x="838200" y="857752"/>
            <a:ext cx="10515600" cy="913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1E298-D980-4BDF-AF11-AA6034E6E438}"/>
              </a:ext>
            </a:extLst>
          </p:cNvPr>
          <p:cNvSpPr txBox="1">
            <a:spLocks/>
          </p:cNvSpPr>
          <p:nvPr/>
        </p:nvSpPr>
        <p:spPr>
          <a:xfrm>
            <a:off x="794697" y="1649351"/>
            <a:ext cx="10515600" cy="4587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Each node in the ring structure holds token value of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particular range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dirty="0"/>
              <a:t>Consider the previous example,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     DS </a:t>
            </a:r>
            <a:r>
              <a:rPr lang="en-IN" dirty="0">
                <a:sym typeface="Wingdings" panose="05000000000000000000" pitchFamily="2" charset="2"/>
              </a:rPr>
              <a:t> HF  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dirty="0"/>
              <a:t>Other than nodes, Cassandra has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FF5BA0-742B-4C31-8CCC-6C1A255765C6}"/>
              </a:ext>
            </a:extLst>
          </p:cNvPr>
          <p:cNvSpPr/>
          <p:nvPr/>
        </p:nvSpPr>
        <p:spPr>
          <a:xfrm>
            <a:off x="8185212" y="2068497"/>
            <a:ext cx="2618912" cy="2565647"/>
          </a:xfrm>
          <a:prstGeom prst="ellips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F5089D4-213C-4609-A4BF-85AE3B4362F7}"/>
              </a:ext>
            </a:extLst>
          </p:cNvPr>
          <p:cNvSpPr/>
          <p:nvPr/>
        </p:nvSpPr>
        <p:spPr>
          <a:xfrm>
            <a:off x="9312677" y="1873188"/>
            <a:ext cx="426128" cy="426129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6C64D88-3CC0-4915-AE9F-6E8360C44C54}"/>
              </a:ext>
            </a:extLst>
          </p:cNvPr>
          <p:cNvSpPr/>
          <p:nvPr/>
        </p:nvSpPr>
        <p:spPr>
          <a:xfrm>
            <a:off x="10604376" y="2947386"/>
            <a:ext cx="399495" cy="408373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DAED5F-FE5E-483E-9FE2-E034D53911C2}"/>
              </a:ext>
            </a:extLst>
          </p:cNvPr>
          <p:cNvSpPr/>
          <p:nvPr/>
        </p:nvSpPr>
        <p:spPr>
          <a:xfrm>
            <a:off x="9978501" y="4270159"/>
            <a:ext cx="390617" cy="363985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4AA7016-7976-4735-8B67-B57C7AC5828E}"/>
              </a:ext>
            </a:extLst>
          </p:cNvPr>
          <p:cNvSpPr/>
          <p:nvPr/>
        </p:nvSpPr>
        <p:spPr>
          <a:xfrm>
            <a:off x="8380519" y="4043778"/>
            <a:ext cx="390617" cy="408373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B7BCE1A-6FB8-436E-9F8A-00453764DD14}"/>
              </a:ext>
            </a:extLst>
          </p:cNvPr>
          <p:cNvSpPr/>
          <p:nvPr/>
        </p:nvSpPr>
        <p:spPr>
          <a:xfrm>
            <a:off x="8167453" y="2610035"/>
            <a:ext cx="390617" cy="408373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98D50-E3FB-4AA8-8304-6C7220FFA122}"/>
              </a:ext>
            </a:extLst>
          </p:cNvPr>
          <p:cNvCxnSpPr>
            <a:cxnSpLocks/>
          </p:cNvCxnSpPr>
          <p:nvPr/>
        </p:nvCxnSpPr>
        <p:spPr>
          <a:xfrm flipV="1">
            <a:off x="9978501" y="2610035"/>
            <a:ext cx="1375299" cy="67470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BC578A-A5ED-4944-94D8-22841BEBD60C}"/>
              </a:ext>
            </a:extLst>
          </p:cNvPr>
          <p:cNvCxnSpPr>
            <a:cxnSpLocks/>
          </p:cNvCxnSpPr>
          <p:nvPr/>
        </p:nvCxnSpPr>
        <p:spPr>
          <a:xfrm>
            <a:off x="9667783" y="4043778"/>
            <a:ext cx="1571347" cy="590366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123D12-DDA2-4941-B9BC-B3ABD1F1FEB7}"/>
              </a:ext>
            </a:extLst>
          </p:cNvPr>
          <p:cNvCxnSpPr>
            <a:cxnSpLocks/>
          </p:cNvCxnSpPr>
          <p:nvPr/>
        </p:nvCxnSpPr>
        <p:spPr>
          <a:xfrm flipV="1">
            <a:off x="7985465" y="4065027"/>
            <a:ext cx="1034248" cy="120387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05C5C0-15AC-4046-ACB7-6134CE90DA0C}"/>
              </a:ext>
            </a:extLst>
          </p:cNvPr>
          <p:cNvCxnSpPr>
            <a:cxnSpLocks/>
          </p:cNvCxnSpPr>
          <p:nvPr/>
        </p:nvCxnSpPr>
        <p:spPr>
          <a:xfrm>
            <a:off x="7061448" y="2669960"/>
            <a:ext cx="1464814" cy="44388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F0D55A-2F1A-4CC2-80C6-F38EBE776356}"/>
              </a:ext>
            </a:extLst>
          </p:cNvPr>
          <p:cNvCxnSpPr>
            <a:cxnSpLocks/>
          </p:cNvCxnSpPr>
          <p:nvPr/>
        </p:nvCxnSpPr>
        <p:spPr>
          <a:xfrm>
            <a:off x="8804431" y="1314382"/>
            <a:ext cx="616997" cy="118382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5C92B6-1EBB-4E97-874A-021109AA7185}"/>
              </a:ext>
            </a:extLst>
          </p:cNvPr>
          <p:cNvSpPr txBox="1"/>
          <p:nvPr/>
        </p:nvSpPr>
        <p:spPr>
          <a:xfrm>
            <a:off x="8165238" y="1112705"/>
            <a:ext cx="85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50/0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3674E-77D5-452A-8424-053773B117CA}"/>
              </a:ext>
            </a:extLst>
          </p:cNvPr>
          <p:cNvSpPr txBox="1"/>
          <p:nvPr/>
        </p:nvSpPr>
        <p:spPr>
          <a:xfrm>
            <a:off x="11397303" y="2425369"/>
            <a:ext cx="8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B6185-42A3-4AE1-8392-5D93B7D06556}"/>
              </a:ext>
            </a:extLst>
          </p:cNvPr>
          <p:cNvSpPr txBox="1"/>
          <p:nvPr/>
        </p:nvSpPr>
        <p:spPr>
          <a:xfrm>
            <a:off x="11108922" y="4400650"/>
            <a:ext cx="4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0F10E-1083-4B2C-A6DB-21D232DEAC35}"/>
              </a:ext>
            </a:extLst>
          </p:cNvPr>
          <p:cNvSpPr txBox="1"/>
          <p:nvPr/>
        </p:nvSpPr>
        <p:spPr>
          <a:xfrm>
            <a:off x="7793855" y="5268897"/>
            <a:ext cx="79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2436D-20AB-486B-B59D-98A5DD92BC23}"/>
              </a:ext>
            </a:extLst>
          </p:cNvPr>
          <p:cNvSpPr txBox="1"/>
          <p:nvPr/>
        </p:nvSpPr>
        <p:spPr>
          <a:xfrm>
            <a:off x="6695837" y="2439342"/>
            <a:ext cx="49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419082-0D13-4DF9-958A-FFB183C64BF4}"/>
              </a:ext>
            </a:extLst>
          </p:cNvPr>
          <p:cNvSpPr txBox="1"/>
          <p:nvPr/>
        </p:nvSpPr>
        <p:spPr>
          <a:xfrm>
            <a:off x="11003871" y="2954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8B200E-5E01-4246-87FC-077CA5D1AE01}"/>
              </a:ext>
            </a:extLst>
          </p:cNvPr>
          <p:cNvCxnSpPr/>
          <p:nvPr/>
        </p:nvCxnSpPr>
        <p:spPr>
          <a:xfrm flipV="1">
            <a:off x="9738805" y="1314382"/>
            <a:ext cx="714651" cy="118382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A7796A-A274-42A3-9B19-0C07737020EE}"/>
              </a:ext>
            </a:extLst>
          </p:cNvPr>
          <p:cNvCxnSpPr>
            <a:cxnSpLocks/>
          </p:cNvCxnSpPr>
          <p:nvPr/>
        </p:nvCxnSpPr>
        <p:spPr>
          <a:xfrm flipV="1">
            <a:off x="9938552" y="1564547"/>
            <a:ext cx="1119438" cy="10594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192CFB-5C07-4C21-A99E-C0458DB3EC0D}"/>
              </a:ext>
            </a:extLst>
          </p:cNvPr>
          <p:cNvCxnSpPr/>
          <p:nvPr/>
        </p:nvCxnSpPr>
        <p:spPr>
          <a:xfrm flipV="1">
            <a:off x="10096130" y="1988598"/>
            <a:ext cx="1364941" cy="80610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78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F4596-25AB-45D6-9D51-030329E0C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Replication methods</a:t>
            </a:r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004333-64A0-457A-8082-8DA992E8FB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D3F7A3-8474-4287-98E1-B8E6817297A4}"/>
              </a:ext>
            </a:extLst>
          </p:cNvPr>
          <p:cNvSpPr txBox="1">
            <a:spLocks/>
          </p:cNvSpPr>
          <p:nvPr/>
        </p:nvSpPr>
        <p:spPr>
          <a:xfrm>
            <a:off x="838200" y="1376038"/>
            <a:ext cx="10515600" cy="45967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To ensure reliability and fault tolerance, Cassandra stores replica sets in multiple nodes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Data replicas are placed in nodes based on two factors:</a:t>
            </a:r>
          </a:p>
          <a:p>
            <a:pPr marL="971550" lvl="1" indent="-51435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+mj-lt"/>
              <a:buAutoNum type="romanLcPeriod"/>
            </a:pPr>
            <a:r>
              <a:rPr lang="en-US" sz="2000" b="1" dirty="0">
                <a:solidFill>
                  <a:srgbClr val="002060"/>
                </a:solidFill>
                <a:latin typeface="Muli"/>
              </a:rPr>
              <a:t>Replication Factor </a:t>
            </a:r>
            <a:r>
              <a:rPr lang="en-US" sz="2000" dirty="0">
                <a:solidFill>
                  <a:srgbClr val="1F2438"/>
                </a:solidFill>
                <a:latin typeface="Muli"/>
              </a:rPr>
              <a:t>– It denotes the total number of replicas present across the cluster  </a:t>
            </a:r>
            <a:endParaRPr lang="en-IN" sz="2000" dirty="0"/>
          </a:p>
          <a:p>
            <a:pPr marL="1028700" lvl="1" indent="-57150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+mj-lt"/>
              <a:buAutoNum type="romanLcPeriod"/>
            </a:pPr>
            <a:r>
              <a:rPr lang="en-US" sz="2000" b="1" dirty="0">
                <a:solidFill>
                  <a:srgbClr val="002060"/>
                </a:solidFill>
                <a:latin typeface="Muli"/>
              </a:rPr>
              <a:t>Replication strategy</a:t>
            </a:r>
            <a:r>
              <a:rPr lang="en-US" sz="2000" b="1" dirty="0">
                <a:solidFill>
                  <a:srgbClr val="1F2438"/>
                </a:solidFill>
                <a:latin typeface="Muli"/>
              </a:rPr>
              <a:t> -</a:t>
            </a:r>
            <a:r>
              <a:rPr lang="en-US" sz="2000" dirty="0">
                <a:solidFill>
                  <a:srgbClr val="1F2438"/>
                </a:solidFill>
                <a:latin typeface="Muli"/>
              </a:rPr>
              <a:t> It</a:t>
            </a:r>
            <a:r>
              <a:rPr lang="en-US" sz="2000" b="1" dirty="0">
                <a:solidFill>
                  <a:srgbClr val="1F2438"/>
                </a:solidFill>
                <a:latin typeface="Muli"/>
              </a:rPr>
              <a:t> </a:t>
            </a:r>
            <a:r>
              <a:rPr lang="en-US" sz="2000" dirty="0">
                <a:solidFill>
                  <a:srgbClr val="1F2438"/>
                </a:solidFill>
                <a:latin typeface="Muli"/>
              </a:rPr>
              <a:t>determines where the next replica needs to be placed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1F2438"/>
                </a:solidFill>
                <a:latin typeface="Muli"/>
              </a:rPr>
              <a:t>		</a:t>
            </a:r>
            <a:r>
              <a:rPr lang="en-US" sz="2000" b="1" dirty="0">
                <a:solidFill>
                  <a:srgbClr val="00B0F0"/>
                </a:solidFill>
                <a:latin typeface="Muli"/>
              </a:rPr>
              <a:t>Simple Strategy</a:t>
            </a:r>
            <a:r>
              <a:rPr lang="en-US" sz="2000" b="1" dirty="0">
                <a:solidFill>
                  <a:srgbClr val="1F2438"/>
                </a:solidFill>
                <a:latin typeface="Muli"/>
              </a:rPr>
              <a:t>			</a:t>
            </a:r>
            <a:r>
              <a:rPr lang="en-US" sz="2000" b="1" dirty="0">
                <a:solidFill>
                  <a:srgbClr val="00B0F0"/>
                </a:solidFill>
                <a:latin typeface="Muli"/>
              </a:rPr>
              <a:t>Network Topology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F344-798F-4270-8B77-3C2DFAE49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40" y="4745690"/>
            <a:ext cx="2524125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9A7FC-1524-4CE0-A0A9-9126BE3631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5" b="10007"/>
          <a:stretch/>
        </p:blipFill>
        <p:spPr>
          <a:xfrm>
            <a:off x="6303405" y="4716263"/>
            <a:ext cx="3222335" cy="1963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C7A6E-5FCD-4EEB-80BF-A68295D67695}"/>
              </a:ext>
            </a:extLst>
          </p:cNvPr>
          <p:cNvSpPr txBox="1"/>
          <p:nvPr/>
        </p:nvSpPr>
        <p:spPr>
          <a:xfrm>
            <a:off x="10801776" y="6466024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0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04C59-660C-47FE-9055-B9361BF59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Map reduce</a:t>
            </a:r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70A57C-3552-4D13-80FD-9B4ED9552B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F1CD19-97BA-42C0-9A8D-B76D40545F69}"/>
              </a:ext>
            </a:extLst>
          </p:cNvPr>
          <p:cNvSpPr txBox="1">
            <a:spLocks/>
          </p:cNvSpPr>
          <p:nvPr/>
        </p:nvSpPr>
        <p:spPr>
          <a:xfrm>
            <a:off x="838200" y="154153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Cassandra provides built-in support for Hadoop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Programming a map reduce task in Cassandra is similar to programming a map reduce task for data in Hadoop Distributed File System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Installation of Hadoop </a:t>
            </a:r>
            <a:r>
              <a:rPr lang="en-IN" sz="2000" dirty="0" err="1">
                <a:solidFill>
                  <a:srgbClr val="00B0F0"/>
                </a:solidFill>
              </a:rPr>
              <a:t>TaskTracker</a:t>
            </a:r>
            <a:r>
              <a:rPr lang="en-IN" sz="2000" dirty="0"/>
              <a:t> on each Cassandra node is needed to configure the cluster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One server in the cluster must be dedicated to the Hadoop components (</a:t>
            </a:r>
            <a:r>
              <a:rPr lang="en-IN" sz="2000" dirty="0" err="1"/>
              <a:t>JobTracker</a:t>
            </a:r>
            <a:r>
              <a:rPr lang="en-IN" sz="2000" dirty="0"/>
              <a:t>, </a:t>
            </a:r>
            <a:r>
              <a:rPr lang="en-IN" sz="2000" dirty="0" err="1"/>
              <a:t>namenode</a:t>
            </a:r>
            <a:r>
              <a:rPr lang="en-IN" sz="2000" dirty="0"/>
              <a:t>, </a:t>
            </a:r>
            <a:r>
              <a:rPr lang="en-IN" sz="2000" dirty="0" err="1"/>
              <a:t>datanode</a:t>
            </a:r>
            <a:r>
              <a:rPr lang="en-IN" sz="2000" dirty="0"/>
              <a:t>)</a:t>
            </a:r>
          </a:p>
          <a:p>
            <a:pPr>
              <a:lnSpc>
                <a:spcPct val="150000"/>
              </a:lnSpc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Cassandra supports input to Hadoop with </a:t>
            </a:r>
            <a:r>
              <a:rPr lang="en-IN" sz="2000" dirty="0" err="1">
                <a:solidFill>
                  <a:srgbClr val="00B0F0"/>
                </a:solidFill>
              </a:rPr>
              <a:t>ColumnFamilyInputFormat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r>
              <a:rPr lang="en-IN" sz="2000" dirty="0"/>
              <a:t>class and output with </a:t>
            </a:r>
            <a:r>
              <a:rPr lang="en-IN" sz="2000" dirty="0" err="1">
                <a:solidFill>
                  <a:srgbClr val="00B0F0"/>
                </a:solidFill>
              </a:rPr>
              <a:t>ColumnFamilyOutputFormat</a:t>
            </a:r>
            <a:r>
              <a:rPr lang="en-IN" sz="2000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39209151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EF78681-4CE7-4C04-AF00-5E511DD4B10F}" vid="{56A4576D-C04D-425D-9E66-858F11D16EB2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1082</TotalTime>
  <Words>2273</Words>
  <Application>Microsoft Office PowerPoint</Application>
  <PresentationFormat>Widescreen</PresentationFormat>
  <Paragraphs>424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等线</vt:lpstr>
      <vt:lpstr>Arial</vt:lpstr>
      <vt:lpstr>Calibri</vt:lpstr>
      <vt:lpstr>Calibri Light</vt:lpstr>
      <vt:lpstr>charter</vt:lpstr>
      <vt:lpstr>Georgia</vt:lpstr>
      <vt:lpstr>Muli</vt:lpstr>
      <vt:lpstr>proxima-nova</vt:lpstr>
      <vt:lpstr>Symbol</vt:lpstr>
      <vt:lpstr>Wingdings</vt:lpstr>
      <vt:lpstr>Theme1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rehapriadarsinimalavika@gmail.com</dc:creator>
  <cp:lastModifiedBy>rehapriadarsini Manikandasamy</cp:lastModifiedBy>
  <cp:revision>136</cp:revision>
  <dcterms:created xsi:type="dcterms:W3CDTF">2021-04-08T13:58:51Z</dcterms:created>
  <dcterms:modified xsi:type="dcterms:W3CDTF">2022-03-28T16:53:37Z</dcterms:modified>
</cp:coreProperties>
</file>